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_rels/notesSlide93.xml.rels" ContentType="application/vnd.openxmlformats-package.relationships+xml"/>
  <Override PartName="/ppt/notesSlides/_rels/notesSlide92.xml.rels" ContentType="application/vnd.openxmlformats-package.relationships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_rels/presentation.xml.rels" ContentType="application/vnd.openxmlformats-package.relationships+xml"/>
  <Override PartName="/ppt/media/image58.png" ContentType="image/png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4.jpeg" ContentType="image/jpeg"/>
  <Override PartName="/ppt/media/image46.png" ContentType="image/png"/>
  <Override PartName="/ppt/media/image45.png" ContentType="image/png"/>
  <Override PartName="/ppt/media/image57.jpeg" ContentType="image/jpeg"/>
  <Override PartName="/ppt/media/image63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39.png" ContentType="image/png"/>
  <Override PartName="/ppt/media/image36.png" ContentType="image/png"/>
  <Override PartName="/ppt/media/image9.jpeg" ContentType="image/jpeg"/>
  <Override PartName="/ppt/media/image35.png" ContentType="image/png"/>
  <Override PartName="/ppt/media/image34.png" ContentType="image/png"/>
  <Override PartName="/ppt/media/image32.png" ContentType="image/png"/>
  <Override PartName="/ppt/media/image31.png" ContentType="image/png"/>
  <Override PartName="/ppt/media/image2.jpeg" ContentType="image/jpeg"/>
  <Override PartName="/ppt/media/image30.png" ContentType="image/png"/>
  <Override PartName="/ppt/media/image44.png" ContentType="image/png"/>
  <Override PartName="/ppt/media/image13.jpeg" ContentType="image/jpeg"/>
  <Override PartName="/ppt/media/image23.png" ContentType="image/png"/>
  <Override PartName="/ppt/media/image48.png" ContentType="image/png"/>
  <Override PartName="/ppt/media/image11.png" ContentType="image/png"/>
  <Override PartName="/ppt/media/image49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19.png" ContentType="image/png"/>
  <Override PartName="/ppt/media/image84.png" ContentType="image/png"/>
  <Override PartName="/ppt/media/image38.png" ContentType="image/png"/>
  <Override PartName="/ppt/media/image14.png" ContentType="image/png"/>
  <Override PartName="/ppt/media/image93.png" ContentType="image/png"/>
  <Override PartName="/ppt/media/image28.png" ContentType="image/png"/>
  <Override PartName="/ppt/media/image70.png" ContentType="image/png"/>
  <Override PartName="/ppt/media/image22.png" ContentType="image/png"/>
  <Override PartName="/ppt/media/image59.png" ContentType="image/png"/>
  <Override PartName="/ppt/media/image65.png" ContentType="image/png"/>
  <Override PartName="/ppt/media/image21.jpeg" ContentType="image/jpeg"/>
  <Override PartName="/ppt/media/image29.png" ContentType="image/png"/>
  <Override PartName="/ppt/media/image94.png" ContentType="image/png"/>
  <Override PartName="/ppt/media/image60.png" ContentType="image/png"/>
  <Override PartName="/ppt/media/image71.png" ContentType="image/png"/>
  <Override PartName="/ppt/media/image6.jpeg" ContentType="image/jpeg"/>
  <Override PartName="/ppt/media/image62.png" ContentType="image/png"/>
  <Override PartName="/ppt/media/image92.png" ContentType="image/png"/>
  <Override PartName="/ppt/media/image27.png" ContentType="image/png"/>
  <Override PartName="/ppt/media/image64.png" ContentType="image/png"/>
  <Override PartName="/ppt/media/image66.png" ContentType="image/png"/>
  <Override PartName="/ppt/media/image68.jpeg" ContentType="image/jpeg"/>
  <Override PartName="/ppt/media/image79.png" ContentType="image/png"/>
  <Override PartName="/ppt/media/image88.png" ContentType="image/png"/>
  <Override PartName="/ppt/media/image76.png" ContentType="image/png"/>
  <Override PartName="/ppt/media/image87.png" ContentType="image/png"/>
  <Override PartName="/ppt/media/image50.png" ContentType="image/png"/>
  <Override PartName="/ppt/media/image75.png" ContentType="image/png"/>
  <Override PartName="/ppt/media/image67.jpeg" ContentType="image/jpeg"/>
  <Override PartName="/ppt/media/image86.png" ContentType="image/png"/>
  <Override PartName="/ppt/media/image74.png" ContentType="image/png"/>
  <Override PartName="/ppt/media/image78.png" ContentType="image/png"/>
  <Override PartName="/ppt/media/image77.png" ContentType="image/png"/>
  <Override PartName="/ppt/media/image40.png" ContentType="image/png"/>
  <Override PartName="/ppt/media/image69.jpeg" ContentType="image/jpeg"/>
  <Override PartName="/ppt/media/image89.png" ContentType="image/png"/>
  <Override PartName="/ppt/media/image73.png" ContentType="image/png"/>
  <Override PartName="/ppt/media/image72.png" ContentType="image/png"/>
  <Override PartName="/ppt/media/image24.jpeg" ContentType="image/jpeg"/>
  <Override PartName="/ppt/media/image95.png" ContentType="image/png"/>
  <Override PartName="/ppt/media/image20.png" ContentType="image/png"/>
  <Override PartName="/ppt/media/image18.png" ContentType="image/png"/>
  <Override PartName="/ppt/media/image83.png" ContentType="image/png"/>
  <Override PartName="/ppt/media/image82.png" ContentType="image/png"/>
  <Override PartName="/ppt/media/image17.png" ContentType="image/png"/>
  <Override PartName="/ppt/media/image16.png" ContentType="image/png"/>
  <Override PartName="/ppt/media/image81.png" ContentType="image/png"/>
  <Override PartName="/ppt/media/image91.png" ContentType="image/png"/>
  <Override PartName="/ppt/media/image26.png" ContentType="image/png"/>
  <Override PartName="/ppt/media/image15.png" ContentType="image/png"/>
  <Override PartName="/ppt/media/image80.png" ContentType="image/png"/>
  <Override PartName="/ppt/media/image3.png" ContentType="image/png"/>
  <Override PartName="/ppt/media/image33.png" ContentType="image/png"/>
  <Override PartName="/ppt/media/image90.png" ContentType="image/png"/>
  <Override PartName="/ppt/media/image25.png" ContentType="image/png"/>
  <Override PartName="/ppt/media/image5.jpeg" ContentType="image/jpeg"/>
  <Override PartName="/ppt/media/image61.png" ContentType="image/png"/>
  <Override PartName="/ppt/media/image10.png" ContentType="image/png"/>
  <Override PartName="/ppt/media/image1.jpeg" ContentType="image/jpeg"/>
  <Override PartName="/ppt/media/image47.png" ContentType="image/png"/>
  <Override PartName="/ppt/media/image8.png" ContentType="image/png"/>
  <Override PartName="/ppt/media/image85.png" ContentType="image/png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4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14.xml.rels" ContentType="application/vnd.openxmlformats-package.relationships+xml"/>
  <Override PartName="/ppt/slides/_rels/slide89.xml.rels" ContentType="application/vnd.openxmlformats-package.relationships+xml"/>
  <Override PartName="/ppt/slides/_rels/slide29.xml.rels" ContentType="application/vnd.openxmlformats-package.relationships+xml"/>
  <Override PartName="/ppt/slides/_rels/slide33.xml.rels" ContentType="application/vnd.openxmlformats-package.relationships+xml"/>
  <Override PartName="/ppt/slides/_rels/slide94.xml.rels" ContentType="application/vnd.openxmlformats-package.relationships+xml"/>
  <Override PartName="/ppt/slides/_rels/slide87.xml.rels" ContentType="application/vnd.openxmlformats-package.relationships+xml"/>
  <Override PartName="/ppt/slides/_rels/slide3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78.xml.rels" ContentType="application/vnd.openxmlformats-package.relationships+xml"/>
  <Override PartName="/ppt/slides/_rels/slide79.xml.rels" ContentType="application/vnd.openxmlformats-package.relationships+xml"/>
  <Override PartName="/ppt/slides/_rels/slide83.xml.rels" ContentType="application/vnd.openxmlformats-package.relationships+xml"/>
  <Override PartName="/ppt/slides/_rels/slide30.xml.rels" ContentType="application/vnd.openxmlformats-package.relationships+xml"/>
  <Override PartName="/ppt/slides/_rels/slide95.xml.rels" ContentType="application/vnd.openxmlformats-package.relationships+xml"/>
  <Override PartName="/ppt/slides/_rels/slide88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70.xml.rels" ContentType="application/vnd.openxmlformats-package.relationships+xml"/>
  <Override PartName="/ppt/slides/_rels/slide100.xml.rels" ContentType="application/vnd.openxmlformats-package.relationships+xml"/>
  <Override PartName="/ppt/slides/_rels/slide77.xml.rels" ContentType="application/vnd.openxmlformats-package.relationships+xml"/>
  <Override PartName="/ppt/slides/_rels/slide93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0.xml.rels" ContentType="application/vnd.openxmlformats-package.relationships+xml"/>
  <Override PartName="/ppt/slides/_rels/slide11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13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96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66.xml.rels" ContentType="application/vnd.openxmlformats-package.relationships+xml"/>
  <Override PartName="/ppt/slides/_rels/slide75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50.xml.rels" ContentType="application/vnd.openxmlformats-package.relationships+xml"/>
  <Override PartName="/ppt/slides/_rels/slide99.xml.rels" ContentType="application/vnd.openxmlformats-package.relationships+xml"/>
  <Override PartName="/ppt/slides/_rels/slide91.xml.rels" ContentType="application/vnd.openxmlformats-package.relationships+xml"/>
  <Override PartName="/ppt/slides/_rels/slide31.xml.rels" ContentType="application/vnd.openxmlformats-package.relationships+xml"/>
  <Override PartName="/ppt/slides/_rels/slide84.xml.rels" ContentType="application/vnd.openxmlformats-package.relationships+xml"/>
  <Override PartName="/ppt/slides/_rels/slide45.xml.rels" ContentType="application/vnd.openxmlformats-package.relationships+xml"/>
  <Override PartName="/ppt/slides/_rels/slide98.xml.rels" ContentType="application/vnd.openxmlformats-package.relationships+xml"/>
  <Override PartName="/ppt/slides/_rels/slide90.xml.rels" ContentType="application/vnd.openxmlformats-package.relationships+xml"/>
  <Override PartName="/ppt/slides/_rels/slide92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9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100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2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64.xml" ContentType="application/vnd.openxmlformats-officedocument.presentationml.slide+xml"/>
  <Override PartName="/ppt/slides/slide99.xml" ContentType="application/vnd.openxmlformats-officedocument.presentationml.slide+xml"/>
  <Override PartName="/ppt/slides/slide62.xml" ContentType="application/vnd.openxmlformats-officedocument.presentationml.slide+xml"/>
  <Override PartName="/ppt/slides/slide87.xml" ContentType="application/vnd.openxmlformats-officedocument.presentationml.slide+xml"/>
  <Override PartName="/ppt/slides/slide63.xml" ContentType="application/vnd.openxmlformats-officedocument.presentationml.slide+xml"/>
  <Override PartName="/ppt/slides/slide98.xml" ContentType="application/vnd.openxmlformats-officedocument.presentationml.slide+xml"/>
  <Override PartName="/ppt/slides/slide61.xml" ContentType="application/vnd.openxmlformats-officedocument.presentationml.slide+xml"/>
  <Override PartName="/ppt/slides/slide86.xml" ContentType="application/vnd.openxmlformats-officedocument.presentationml.slide+xml"/>
  <Override PartName="/ppt/slides/slide97.xml" ContentType="application/vnd.openxmlformats-officedocument.presentationml.slide+xml"/>
  <Override PartName="/ppt/slides/slide60.xml" ContentType="application/vnd.openxmlformats-officedocument.presentationml.slide+xml"/>
  <Override PartName="/ppt/slides/slide85.xml" ContentType="application/vnd.openxmlformats-officedocument.presentationml.slide+xml"/>
  <Override PartName="/ppt/slides/slide96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9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9.xml" ContentType="application/vnd.openxmlformats-officedocument.presentationml.slide+xml"/>
  <Override PartName="/ppt/slides/slide94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  <p:sldId id="315" r:id="rId68"/>
    <p:sldId id="316" r:id="rId69"/>
    <p:sldId id="317" r:id="rId70"/>
    <p:sldId id="318" r:id="rId71"/>
    <p:sldId id="319" r:id="rId72"/>
    <p:sldId id="320" r:id="rId73"/>
    <p:sldId id="321" r:id="rId74"/>
    <p:sldId id="322" r:id="rId75"/>
    <p:sldId id="323" r:id="rId76"/>
    <p:sldId id="324" r:id="rId77"/>
    <p:sldId id="325" r:id="rId78"/>
    <p:sldId id="326" r:id="rId79"/>
    <p:sldId id="327" r:id="rId80"/>
    <p:sldId id="328" r:id="rId81"/>
    <p:sldId id="329" r:id="rId82"/>
    <p:sldId id="330" r:id="rId83"/>
    <p:sldId id="331" r:id="rId84"/>
    <p:sldId id="332" r:id="rId85"/>
    <p:sldId id="333" r:id="rId86"/>
    <p:sldId id="334" r:id="rId87"/>
    <p:sldId id="335" r:id="rId88"/>
    <p:sldId id="336" r:id="rId89"/>
    <p:sldId id="337" r:id="rId90"/>
    <p:sldId id="338" r:id="rId91"/>
    <p:sldId id="339" r:id="rId92"/>
    <p:sldId id="340" r:id="rId93"/>
    <p:sldId id="341" r:id="rId94"/>
    <p:sldId id="342" r:id="rId95"/>
    <p:sldId id="343" r:id="rId96"/>
    <p:sldId id="344" r:id="rId97"/>
    <p:sldId id="345" r:id="rId98"/>
    <p:sldId id="346" r:id="rId99"/>
    <p:sldId id="347" r:id="rId100"/>
    <p:sldId id="348" r:id="rId101"/>
    <p:sldId id="349" r:id="rId102"/>
    <p:sldId id="350" r:id="rId103"/>
    <p:sldId id="351" r:id="rId104"/>
    <p:sldId id="352" r:id="rId105"/>
    <p:sldId id="353" r:id="rId106"/>
    <p:sldId id="354" r:id="rId107"/>
    <p:sldId id="355" r:id="rId108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<Relationship Id="rId48" Type="http://schemas.openxmlformats.org/officeDocument/2006/relationships/slide" Target="slides/slide40.xml"/><Relationship Id="rId49" Type="http://schemas.openxmlformats.org/officeDocument/2006/relationships/slide" Target="slides/slide41.xml"/><Relationship Id="rId50" Type="http://schemas.openxmlformats.org/officeDocument/2006/relationships/slide" Target="slides/slide42.xml"/><Relationship Id="rId51" Type="http://schemas.openxmlformats.org/officeDocument/2006/relationships/slide" Target="slides/slide43.xml"/><Relationship Id="rId52" Type="http://schemas.openxmlformats.org/officeDocument/2006/relationships/slide" Target="slides/slide44.xml"/><Relationship Id="rId53" Type="http://schemas.openxmlformats.org/officeDocument/2006/relationships/slide" Target="slides/slide45.xml"/><Relationship Id="rId54" Type="http://schemas.openxmlformats.org/officeDocument/2006/relationships/slide" Target="slides/slide46.xml"/><Relationship Id="rId55" Type="http://schemas.openxmlformats.org/officeDocument/2006/relationships/slide" Target="slides/slide47.xml"/><Relationship Id="rId56" Type="http://schemas.openxmlformats.org/officeDocument/2006/relationships/slide" Target="slides/slide48.xml"/><Relationship Id="rId57" Type="http://schemas.openxmlformats.org/officeDocument/2006/relationships/slide" Target="slides/slide49.xml"/><Relationship Id="rId58" Type="http://schemas.openxmlformats.org/officeDocument/2006/relationships/slide" Target="slides/slide50.xml"/><Relationship Id="rId59" Type="http://schemas.openxmlformats.org/officeDocument/2006/relationships/slide" Target="slides/slide51.xml"/><Relationship Id="rId60" Type="http://schemas.openxmlformats.org/officeDocument/2006/relationships/slide" Target="slides/slide52.xml"/><Relationship Id="rId61" Type="http://schemas.openxmlformats.org/officeDocument/2006/relationships/slide" Target="slides/slide53.xml"/><Relationship Id="rId62" Type="http://schemas.openxmlformats.org/officeDocument/2006/relationships/slide" Target="slides/slide54.xml"/><Relationship Id="rId63" Type="http://schemas.openxmlformats.org/officeDocument/2006/relationships/slide" Target="slides/slide55.xml"/><Relationship Id="rId64" Type="http://schemas.openxmlformats.org/officeDocument/2006/relationships/slide" Target="slides/slide56.xml"/><Relationship Id="rId65" Type="http://schemas.openxmlformats.org/officeDocument/2006/relationships/slide" Target="slides/slide57.xml"/><Relationship Id="rId66" Type="http://schemas.openxmlformats.org/officeDocument/2006/relationships/slide" Target="slides/slide58.xml"/><Relationship Id="rId67" Type="http://schemas.openxmlformats.org/officeDocument/2006/relationships/slide" Target="slides/slide59.xml"/><Relationship Id="rId68" Type="http://schemas.openxmlformats.org/officeDocument/2006/relationships/slide" Target="slides/slide60.xml"/><Relationship Id="rId69" Type="http://schemas.openxmlformats.org/officeDocument/2006/relationships/slide" Target="slides/slide61.xml"/><Relationship Id="rId70" Type="http://schemas.openxmlformats.org/officeDocument/2006/relationships/slide" Target="slides/slide62.xml"/><Relationship Id="rId71" Type="http://schemas.openxmlformats.org/officeDocument/2006/relationships/slide" Target="slides/slide63.xml"/><Relationship Id="rId72" Type="http://schemas.openxmlformats.org/officeDocument/2006/relationships/slide" Target="slides/slide64.xml"/><Relationship Id="rId73" Type="http://schemas.openxmlformats.org/officeDocument/2006/relationships/slide" Target="slides/slide65.xml"/><Relationship Id="rId74" Type="http://schemas.openxmlformats.org/officeDocument/2006/relationships/slide" Target="slides/slide66.xml"/><Relationship Id="rId75" Type="http://schemas.openxmlformats.org/officeDocument/2006/relationships/slide" Target="slides/slide67.xml"/><Relationship Id="rId76" Type="http://schemas.openxmlformats.org/officeDocument/2006/relationships/slide" Target="slides/slide68.xml"/><Relationship Id="rId77" Type="http://schemas.openxmlformats.org/officeDocument/2006/relationships/slide" Target="slides/slide69.xml"/><Relationship Id="rId78" Type="http://schemas.openxmlformats.org/officeDocument/2006/relationships/slide" Target="slides/slide70.xml"/><Relationship Id="rId79" Type="http://schemas.openxmlformats.org/officeDocument/2006/relationships/slide" Target="slides/slide71.xml"/><Relationship Id="rId80" Type="http://schemas.openxmlformats.org/officeDocument/2006/relationships/slide" Target="slides/slide72.xml"/><Relationship Id="rId81" Type="http://schemas.openxmlformats.org/officeDocument/2006/relationships/slide" Target="slides/slide73.xml"/><Relationship Id="rId82" Type="http://schemas.openxmlformats.org/officeDocument/2006/relationships/slide" Target="slides/slide74.xml"/><Relationship Id="rId83" Type="http://schemas.openxmlformats.org/officeDocument/2006/relationships/slide" Target="slides/slide75.xml"/><Relationship Id="rId84" Type="http://schemas.openxmlformats.org/officeDocument/2006/relationships/slide" Target="slides/slide76.xml"/><Relationship Id="rId85" Type="http://schemas.openxmlformats.org/officeDocument/2006/relationships/slide" Target="slides/slide77.xml"/><Relationship Id="rId86" Type="http://schemas.openxmlformats.org/officeDocument/2006/relationships/slide" Target="slides/slide78.xml"/><Relationship Id="rId87" Type="http://schemas.openxmlformats.org/officeDocument/2006/relationships/slide" Target="slides/slide79.xml"/><Relationship Id="rId88" Type="http://schemas.openxmlformats.org/officeDocument/2006/relationships/slide" Target="slides/slide80.xml"/><Relationship Id="rId89" Type="http://schemas.openxmlformats.org/officeDocument/2006/relationships/slide" Target="slides/slide81.xml"/><Relationship Id="rId90" Type="http://schemas.openxmlformats.org/officeDocument/2006/relationships/slide" Target="slides/slide82.xml"/><Relationship Id="rId91" Type="http://schemas.openxmlformats.org/officeDocument/2006/relationships/slide" Target="slides/slide83.xml"/><Relationship Id="rId92" Type="http://schemas.openxmlformats.org/officeDocument/2006/relationships/slide" Target="slides/slide84.xml"/><Relationship Id="rId93" Type="http://schemas.openxmlformats.org/officeDocument/2006/relationships/slide" Target="slides/slide85.xml"/><Relationship Id="rId94" Type="http://schemas.openxmlformats.org/officeDocument/2006/relationships/slide" Target="slides/slide86.xml"/><Relationship Id="rId95" Type="http://schemas.openxmlformats.org/officeDocument/2006/relationships/slide" Target="slides/slide87.xml"/><Relationship Id="rId96" Type="http://schemas.openxmlformats.org/officeDocument/2006/relationships/slide" Target="slides/slide88.xml"/><Relationship Id="rId97" Type="http://schemas.openxmlformats.org/officeDocument/2006/relationships/slide" Target="slides/slide89.xml"/><Relationship Id="rId98" Type="http://schemas.openxmlformats.org/officeDocument/2006/relationships/slide" Target="slides/slide90.xml"/><Relationship Id="rId99" Type="http://schemas.openxmlformats.org/officeDocument/2006/relationships/slide" Target="slides/slide91.xml"/><Relationship Id="rId100" Type="http://schemas.openxmlformats.org/officeDocument/2006/relationships/slide" Target="slides/slide92.xml"/><Relationship Id="rId101" Type="http://schemas.openxmlformats.org/officeDocument/2006/relationships/slide" Target="slides/slide93.xml"/><Relationship Id="rId102" Type="http://schemas.openxmlformats.org/officeDocument/2006/relationships/slide" Target="slides/slide94.xml"/><Relationship Id="rId103" Type="http://schemas.openxmlformats.org/officeDocument/2006/relationships/slide" Target="slides/slide95.xml"/><Relationship Id="rId104" Type="http://schemas.openxmlformats.org/officeDocument/2006/relationships/slide" Target="slides/slide96.xml"/><Relationship Id="rId105" Type="http://schemas.openxmlformats.org/officeDocument/2006/relationships/slide" Target="slides/slide97.xml"/><Relationship Id="rId106" Type="http://schemas.openxmlformats.org/officeDocument/2006/relationships/slide" Target="slides/slide98.xml"/><Relationship Id="rId107" Type="http://schemas.openxmlformats.org/officeDocument/2006/relationships/slide" Target="slides/slide99.xml"/><Relationship Id="rId108" Type="http://schemas.openxmlformats.org/officeDocument/2006/relationships/slide" Target="slides/slide100.xml"/><Relationship Id="rId109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eg>
</file>

<file path=ppt/media/image68.jpeg>
</file>

<file path=ppt/media/image69.jpe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1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2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505D4EC1-67AE-4B1C-A59E-C8B7ED74F2F3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92.xml.rels><?xml version="1.0" encoding="UTF-8"?>
<Relationships xmlns="http://schemas.openxmlformats.org/package/2006/relationships"><Relationship Id="rId1" Type="http://schemas.openxmlformats.org/officeDocument/2006/relationships/slide" Target="../slides/slide92.xml"/><Relationship Id="rId2" Type="http://schemas.openxmlformats.org/officeDocument/2006/relationships/notesMaster" Target="../notesMasters/notesMaster1.xml"/>
</Relationships>
</file>

<file path=ppt/notesSlides/_rels/notesSlide93.xml.rels><?xml version="1.0" encoding="UTF-8"?>
<Relationships xmlns="http://schemas.openxmlformats.org/package/2006/relationships"><Relationship Id="rId1" Type="http://schemas.openxmlformats.org/officeDocument/2006/relationships/slide" Target="../slides/slide93.xml"/><Relationship Id="rId2" Type="http://schemas.openxmlformats.org/officeDocument/2006/relationships/notesMaster" Target="../notesMasters/notesMaster1.xml"/>
</Relationships>
</file>

<file path=ppt/notesSlides/notesSlide9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3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9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19B1E5B-5EF1-4276-A147-4E72AB178444}" type="slidenum">
              <a:rPr b="0" lang="en-GB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3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2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B6F7E6C-524D-4135-A2ED-56B5C3DF7222}" type="slidenum">
              <a:rPr b="0" lang="en-GB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97778A-4B45-4A0C-8725-698BB797384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ADE66F-E100-41C7-BEA0-90874FF06BF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50675B-7FB8-428E-ACEC-1F12811731B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82B2B2-58F3-4C61-83DC-3A20040BCB1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A80E75-BB93-4051-88FE-9D1E87E5CA0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86E686-FF54-40AB-9E06-F067D6AE357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14D7BA-99B5-4EC4-8422-A404FFF3E30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43556C-1B14-401A-893A-71876ABBA8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36A814-2A89-4D45-A312-F5FCA7C7656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6C5C41-72F0-48AF-8439-787D64E97EB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A05FDC-6C76-48AE-AA0A-17D878079D0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5850FC-0533-4345-98B0-59109852330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FECDA7A-9688-4FCA-831B-0E091E7E8C7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5DA5D61-E8B9-4C14-B50C-D0CA1C3179D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79BA58A-8124-4B03-891A-338B2183C6B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D359D39-ADEE-4AD5-9BE4-7A806941E0F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7251AC6-2931-4933-9A3A-D3A3DA161D6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D30029C-D891-4B08-B1F5-9ABC52710FE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988698E-7CBF-43B9-855A-08F0B0E9985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C65D0F8-122A-4B6B-A5B6-686FA67307C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FAE0962-3FEB-455B-A3A9-89088D312D3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40D3E65-0744-46BB-8709-C0C491B4B03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45BFCE4-AB2D-4E7E-B770-B6524A15350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B85843D-81CC-4364-9364-CDEDC6782E8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14"/>
          <p:cNvSpPr/>
          <p:nvPr/>
        </p:nvSpPr>
        <p:spPr>
          <a:xfrm>
            <a:off x="0" y="6466320"/>
            <a:ext cx="12191400" cy="39132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cxnSp>
        <p:nvCxnSpPr>
          <p:cNvPr id="1" name="Straight Connector 7"/>
          <p:cNvCxnSpPr/>
          <p:nvPr/>
        </p:nvCxnSpPr>
        <p:spPr>
          <a:xfrm>
            <a:off x="1523880" y="3138480"/>
            <a:ext cx="4376520" cy="720"/>
          </a:xfrm>
          <a:prstGeom prst="straightConnector1">
            <a:avLst/>
          </a:prstGeom>
          <a:ln w="28575">
            <a:solidFill>
              <a:srgbClr val="faab36"/>
            </a:solidFill>
            <a:round/>
          </a:ln>
        </p:spPr>
      </p:cxnSp>
      <p:cxnSp>
        <p:nvCxnSpPr>
          <p:cNvPr id="2" name="Straight Connector 9"/>
          <p:cNvCxnSpPr/>
          <p:nvPr/>
        </p:nvCxnSpPr>
        <p:spPr>
          <a:xfrm>
            <a:off x="6292080" y="3138480"/>
            <a:ext cx="4376520" cy="720"/>
          </a:xfrm>
          <a:prstGeom prst="straightConnector1">
            <a:avLst/>
          </a:prstGeom>
          <a:ln w="28575">
            <a:solidFill>
              <a:srgbClr val="faab36"/>
            </a:solidFill>
            <a:round/>
          </a:ln>
        </p:spPr>
      </p:cxnSp>
      <p:sp>
        <p:nvSpPr>
          <p:cNvPr id="3" name="Oval 10"/>
          <p:cNvSpPr/>
          <p:nvPr/>
        </p:nvSpPr>
        <p:spPr>
          <a:xfrm>
            <a:off x="6045840" y="3092400"/>
            <a:ext cx="99360" cy="993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5920" bIns="2592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pic>
        <p:nvPicPr>
          <p:cNvPr id="4" name="Picture 2" descr="PaleoSynthesis"/>
          <p:cNvPicPr/>
          <p:nvPr/>
        </p:nvPicPr>
        <p:blipFill>
          <a:blip r:embed="rId2"/>
          <a:stretch/>
        </p:blipFill>
        <p:spPr>
          <a:xfrm>
            <a:off x="193680" y="5206320"/>
            <a:ext cx="1110240" cy="1110240"/>
          </a:xfrm>
          <a:prstGeom prst="rect">
            <a:avLst/>
          </a:prstGeom>
          <a:ln w="0">
            <a:noFill/>
          </a:ln>
        </p:spPr>
      </p:pic>
      <p:sp>
        <p:nvSpPr>
          <p:cNvPr id="5" name="TextBox 12"/>
          <p:cNvSpPr/>
          <p:nvPr/>
        </p:nvSpPr>
        <p:spPr>
          <a:xfrm>
            <a:off x="93600" y="6521400"/>
            <a:ext cx="6465240" cy="2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e2f1ea"/>
                </a:solidFill>
                <a:latin typeface="Arial"/>
                <a:ea typeface="DejaVu Sans"/>
              </a:rPr>
              <a:t>Analytical Paleobiology Workshop 2022, Erlangen, Germany  |   ©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/>
          <p:nvPr/>
        </p:nvSpPr>
        <p:spPr>
          <a:xfrm>
            <a:off x="0" y="0"/>
            <a:ext cx="12191400" cy="120168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pic>
        <p:nvPicPr>
          <p:cNvPr id="7" name="Picture 4" descr="Mit frischem Schwung und neuem Markenauftritt ins Wintersemester |  Friedrich-Alexander-Universität Erlangen-Nürnberg"/>
          <p:cNvPicPr/>
          <p:nvPr/>
        </p:nvPicPr>
        <p:blipFill>
          <a:blip r:embed="rId3"/>
          <a:stretch/>
        </p:blipFill>
        <p:spPr>
          <a:xfrm>
            <a:off x="1405080" y="5677920"/>
            <a:ext cx="3492000" cy="67464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8"/>
          <p:cNvSpPr/>
          <p:nvPr/>
        </p:nvSpPr>
        <p:spPr>
          <a:xfrm>
            <a:off x="0" y="6466320"/>
            <a:ext cx="12191400" cy="39132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47" name="TextBox 9"/>
          <p:cNvSpPr/>
          <p:nvPr/>
        </p:nvSpPr>
        <p:spPr>
          <a:xfrm>
            <a:off x="93600" y="6521400"/>
            <a:ext cx="6465240" cy="2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e2f1ea"/>
                </a:solidFill>
                <a:latin typeface="Arial"/>
                <a:ea typeface="DejaVu Sans"/>
              </a:rPr>
              <a:t>Analytical Paleobiology Workshop 2022, Erlangen, Germany  |   ©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Rectangle 11"/>
          <p:cNvSpPr/>
          <p:nvPr/>
        </p:nvSpPr>
        <p:spPr>
          <a:xfrm>
            <a:off x="0" y="0"/>
            <a:ext cx="12191400" cy="36432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11"/>
          <p:cNvSpPr/>
          <p:nvPr/>
        </p:nvSpPr>
        <p:spPr>
          <a:xfrm>
            <a:off x="0" y="6466320"/>
            <a:ext cx="12191400" cy="39132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88" name="TextBox 12"/>
          <p:cNvSpPr/>
          <p:nvPr/>
        </p:nvSpPr>
        <p:spPr>
          <a:xfrm>
            <a:off x="93600" y="6521400"/>
            <a:ext cx="6465240" cy="2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e2f1ea"/>
                </a:solidFill>
                <a:latin typeface="Arial"/>
                <a:ea typeface="DejaVu Sans"/>
              </a:rPr>
              <a:t>Analytical Paleobiology Workshop 2022, Erlangen, Germany  |   ©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Rectangle 14"/>
          <p:cNvSpPr/>
          <p:nvPr/>
        </p:nvSpPr>
        <p:spPr>
          <a:xfrm>
            <a:off x="0" y="0"/>
            <a:ext cx="12191400" cy="36432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8"/>
          <p:cNvSpPr/>
          <p:nvPr/>
        </p:nvSpPr>
        <p:spPr>
          <a:xfrm>
            <a:off x="0" y="6466320"/>
            <a:ext cx="12191400" cy="39132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129" name="TextBox 9"/>
          <p:cNvSpPr/>
          <p:nvPr/>
        </p:nvSpPr>
        <p:spPr>
          <a:xfrm>
            <a:off x="93600" y="6521400"/>
            <a:ext cx="6465240" cy="2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e2f1ea"/>
                </a:solidFill>
                <a:latin typeface="Arial"/>
                <a:ea typeface="DejaVu Sans"/>
              </a:rPr>
              <a:t>Analytical Paleobiology Workshop 2022, Erlangen, Germany  |   ©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Rectangle 11"/>
          <p:cNvSpPr/>
          <p:nvPr/>
        </p:nvSpPr>
        <p:spPr>
          <a:xfrm>
            <a:off x="0" y="0"/>
            <a:ext cx="12191400" cy="36432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131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200" spc="-1" strike="noStrike">
                <a:solidFill>
                  <a:srgbClr val="8b8b8b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B2BB4E2-8F87-47AF-8F67-F282DDE7F254}" type="slidenum">
              <a:rPr b="0" lang="en-GB" sz="1200" spc="-1" strike="noStrike">
                <a:solidFill>
                  <a:srgbClr val="8b8b8b"/>
                </a:solidFill>
                <a:latin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Rectangle 9"/>
          <p:cNvSpPr/>
          <p:nvPr/>
        </p:nvSpPr>
        <p:spPr>
          <a:xfrm>
            <a:off x="0" y="6466320"/>
            <a:ext cx="12191400" cy="39132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173" name="TextBox 10"/>
          <p:cNvSpPr/>
          <p:nvPr/>
        </p:nvSpPr>
        <p:spPr>
          <a:xfrm>
            <a:off x="93600" y="6521400"/>
            <a:ext cx="6465240" cy="2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e2f1ea"/>
                </a:solidFill>
                <a:latin typeface="Arial"/>
                <a:ea typeface="DejaVu Sans"/>
              </a:rPr>
              <a:t>Analytical Paleobiology Workshop 2022, Erlangen, Germany  |   ©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Rectangle 12"/>
          <p:cNvSpPr/>
          <p:nvPr/>
        </p:nvSpPr>
        <p:spPr>
          <a:xfrm>
            <a:off x="0" y="0"/>
            <a:ext cx="12191400" cy="36432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175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200" spc="-1" strike="noStrike">
                <a:solidFill>
                  <a:srgbClr val="8b8b8b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7BCC24C-4303-45DF-85FE-E652354831F0}" type="slidenum">
              <a:rPr b="0" lang="en-GB" sz="1200" spc="-1" strike="noStrike">
                <a:solidFill>
                  <a:srgbClr val="8b8b8b"/>
                </a:solidFill>
                <a:latin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tangle 11"/>
          <p:cNvSpPr/>
          <p:nvPr/>
        </p:nvSpPr>
        <p:spPr>
          <a:xfrm>
            <a:off x="0" y="6466320"/>
            <a:ext cx="12191400" cy="39132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217" name="TextBox 12"/>
          <p:cNvSpPr/>
          <p:nvPr/>
        </p:nvSpPr>
        <p:spPr>
          <a:xfrm>
            <a:off x="93600" y="6521400"/>
            <a:ext cx="6465240" cy="2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e2f1ea"/>
                </a:solidFill>
                <a:latin typeface="Arial"/>
                <a:ea typeface="DejaVu Sans"/>
              </a:rPr>
              <a:t>Analytical Paleobiology Workshop 2022, Erlangen, Germany  |   ©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Rectangle 14"/>
          <p:cNvSpPr/>
          <p:nvPr/>
        </p:nvSpPr>
        <p:spPr>
          <a:xfrm>
            <a:off x="0" y="0"/>
            <a:ext cx="12191400" cy="364320"/>
          </a:xfrm>
          <a:prstGeom prst="rect">
            <a:avLst/>
          </a:prstGeom>
          <a:solidFill>
            <a:srgbClr val="00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00.xml.rels><?xml version="1.0" encoding="UTF-8"?>
<Relationships xmlns="http://schemas.openxmlformats.org/package/2006/relationships"><Relationship Id="rId1" Type="http://schemas.openxmlformats.org/officeDocument/2006/relationships/image" Target="../media/image95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4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jpeg"/><Relationship Id="rId3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jpeg"/><Relationship Id="rId7" Type="http://schemas.openxmlformats.org/officeDocument/2006/relationships/slideLayout" Target="../slideLayouts/slideLayout2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2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2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2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2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25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slideLayout" Target="../slideLayouts/slideLayout2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2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2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2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2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2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2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2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25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2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25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image" Target="../media/image56.png"/><Relationship Id="rId3" Type="http://schemas.openxmlformats.org/officeDocument/2006/relationships/slideLayout" Target="../slideLayouts/slideLayout25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image" Target="../media/image55.png"/><Relationship Id="rId3" Type="http://schemas.openxmlformats.org/officeDocument/2006/relationships/image" Target="../media/image57.jpeg"/><Relationship Id="rId4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7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image" Target="../media/image59.png"/><Relationship Id="rId3" Type="http://schemas.openxmlformats.org/officeDocument/2006/relationships/slideLayout" Target="../slideLayouts/slideLayout25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25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25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25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25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25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25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25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67.jpeg"/><Relationship Id="rId2" Type="http://schemas.openxmlformats.org/officeDocument/2006/relationships/image" Target="../media/image68.jpeg"/><Relationship Id="rId3" Type="http://schemas.openxmlformats.org/officeDocument/2006/relationships/image" Target="../media/image69.jpeg"/><Relationship Id="rId4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25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25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25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slideLayout" Target="../slideLayouts/slideLayout25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slideLayout" Target="../slideLayouts/slideLayout25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slideLayout" Target="../slideLayouts/slideLayout25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76.png"/><Relationship Id="rId2" Type="http://schemas.openxmlformats.org/officeDocument/2006/relationships/slideLayout" Target="../slideLayouts/slideLayout25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77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49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image" Target="../media/image78.png"/><Relationship Id="rId2" Type="http://schemas.openxmlformats.org/officeDocument/2006/relationships/slideLayout" Target="../slideLayouts/slideLayout25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79.png"/><Relationship Id="rId2" Type="http://schemas.openxmlformats.org/officeDocument/2006/relationships/slideLayout" Target="../slideLayouts/slideLayout25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80.png"/><Relationship Id="rId2" Type="http://schemas.openxmlformats.org/officeDocument/2006/relationships/slideLayout" Target="../slideLayouts/slideLayout25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25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81.png"/><Relationship Id="rId2" Type="http://schemas.openxmlformats.org/officeDocument/2006/relationships/image" Target="../media/image82.png"/><Relationship Id="rId3" Type="http://schemas.openxmlformats.org/officeDocument/2006/relationships/slideLayout" Target="../slideLayouts/slideLayout25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83.png"/><Relationship Id="rId2" Type="http://schemas.openxmlformats.org/officeDocument/2006/relationships/slideLayout" Target="../slideLayouts/slideLayout25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84.png"/><Relationship Id="rId2" Type="http://schemas.openxmlformats.org/officeDocument/2006/relationships/slideLayout" Target="../slideLayouts/slideLayout25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image" Target="../media/image85.png"/><Relationship Id="rId2" Type="http://schemas.openxmlformats.org/officeDocument/2006/relationships/slideLayout" Target="../slideLayouts/slideLayout25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86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49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87.png"/><Relationship Id="rId2" Type="http://schemas.openxmlformats.org/officeDocument/2006/relationships/slideLayout" Target="../slideLayouts/slideLayout25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87.png"/><Relationship Id="rId2" Type="http://schemas.openxmlformats.org/officeDocument/2006/relationships/slideLayout" Target="../slideLayouts/slideLayout25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image" Target="../media/image87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92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image" Target="../media/image87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93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88.png"/><Relationship Id="rId2" Type="http://schemas.openxmlformats.org/officeDocument/2006/relationships/slideLayout" Target="../slideLayouts/slideLayout25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89.png"/><Relationship Id="rId2" Type="http://schemas.openxmlformats.org/officeDocument/2006/relationships/image" Target="../media/image90.png"/><Relationship Id="rId3" Type="http://schemas.openxmlformats.org/officeDocument/2006/relationships/slideLayout" Target="../slideLayouts/slideLayout25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image" Target="../media/image91.png"/><Relationship Id="rId2" Type="http://schemas.openxmlformats.org/officeDocument/2006/relationships/slideLayout" Target="../slideLayouts/slideLayout25.xml"/>
</Relationships>
</file>

<file path=ppt/slides/_rels/slide97.xml.rels><?xml version="1.0" encoding="UTF-8"?>
<Relationships xmlns="http://schemas.openxmlformats.org/package/2006/relationships"><Relationship Id="rId1" Type="http://schemas.openxmlformats.org/officeDocument/2006/relationships/image" Target="../media/image92.png"/><Relationship Id="rId2" Type="http://schemas.openxmlformats.org/officeDocument/2006/relationships/slideLayout" Target="../slideLayouts/slideLayout25.xml"/>
</Relationships>
</file>

<file path=ppt/slides/_rels/slide98.xml.rels><?xml version="1.0" encoding="UTF-8"?>
<Relationships xmlns="http://schemas.openxmlformats.org/package/2006/relationships"><Relationship Id="rId1" Type="http://schemas.openxmlformats.org/officeDocument/2006/relationships/image" Target="../media/image93.png"/><Relationship Id="rId2" Type="http://schemas.openxmlformats.org/officeDocument/2006/relationships/slideLayout" Target="../slideLayouts/slideLayout25.xml"/>
</Relationships>
</file>

<file path=ppt/slides/_rels/slide99.xml.rels><?xml version="1.0" encoding="UTF-8"?>
<Relationships xmlns="http://schemas.openxmlformats.org/package/2006/relationships"><Relationship Id="rId1" Type="http://schemas.openxmlformats.org/officeDocument/2006/relationships/image" Target="../media/image94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1523880" y="1379880"/>
            <a:ext cx="9143280" cy="1690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4800" spc="-1" strike="noStrike">
                <a:solidFill>
                  <a:srgbClr val="005f60"/>
                </a:solidFill>
                <a:latin typeface="Arial"/>
              </a:rPr>
              <a:t>Intro: Files, BASH and Git </a:t>
            </a:r>
            <a:br>
              <a:rPr sz="4800"/>
            </a:br>
            <a:r>
              <a:rPr b="0" lang="en-GB" sz="4800" spc="-1" strike="noStrike">
                <a:solidFill>
                  <a:srgbClr val="005f60"/>
                </a:solidFill>
                <a:latin typeface="Arial"/>
              </a:rPr>
              <a:t>+ Markdown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subTitle"/>
          </p:nvPr>
        </p:nvSpPr>
        <p:spPr>
          <a:xfrm>
            <a:off x="1523880" y="3227760"/>
            <a:ext cx="9143280" cy="491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808080"/>
                </a:solidFill>
                <a:latin typeface="Arial"/>
              </a:rPr>
              <a:t>Ádám T. Kocsis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5" name="Picture Placeholder 8" descr=""/>
          <p:cNvPicPr/>
          <p:nvPr/>
        </p:nvPicPr>
        <p:blipFill>
          <a:blip r:embed="rId1"/>
          <a:srcRect l="4626" t="0" r="4626" b="0"/>
          <a:stretch/>
        </p:blipFill>
        <p:spPr>
          <a:xfrm>
            <a:off x="9920520" y="5349240"/>
            <a:ext cx="1653120" cy="938160"/>
          </a:xfrm>
          <a:prstGeom prst="rect">
            <a:avLst/>
          </a:prstGeom>
          <a:ln w="0">
            <a:noFill/>
          </a:ln>
        </p:spPr>
      </p:pic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1523880" y="3971160"/>
            <a:ext cx="9143280" cy="491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800" spc="-1" strike="noStrike">
                <a:solidFill>
                  <a:srgbClr val="bfbfbf"/>
                </a:solidFill>
                <a:latin typeface="Arial"/>
              </a:rPr>
              <a:t>Friedrich-Alexander-Universität Erlangen-Nürnberg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4459320" y="4659840"/>
            <a:ext cx="3272760" cy="491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800" spc="-1" strike="noStrike">
                <a:solidFill>
                  <a:srgbClr val="bfbfbf"/>
                </a:solidFill>
                <a:latin typeface="Arial"/>
              </a:rPr>
              <a:t>2023-08-21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200" spc="-1" strike="noStrike">
                <a:solidFill>
                  <a:srgbClr val="d4e9df"/>
                </a:solidFill>
                <a:latin typeface="Arial"/>
              </a:rPr>
              <a:t>Ádám T. Kocsis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4880" cy="2851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4800" spc="-1" strike="noStrike">
                <a:solidFill>
                  <a:srgbClr val="005f60"/>
                </a:solidFill>
                <a:latin typeface="Arial"/>
              </a:rPr>
              <a:t>About files…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4880" cy="149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3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git⎵pull⎵&lt;remote&gt;⎵&lt;branch&gt;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74" name="Picture 11" descr=""/>
          <p:cNvPicPr/>
          <p:nvPr/>
        </p:nvPicPr>
        <p:blipFill>
          <a:blip r:embed="rId1"/>
          <a:srcRect l="0" t="0" r="44502" b="50553"/>
          <a:stretch/>
        </p:blipFill>
        <p:spPr>
          <a:xfrm>
            <a:off x="5687640" y="1429560"/>
            <a:ext cx="6465960" cy="4801320"/>
          </a:xfrm>
          <a:prstGeom prst="rect">
            <a:avLst/>
          </a:prstGeom>
          <a:ln w="0">
            <a:noFill/>
          </a:ln>
        </p:spPr>
      </p:pic>
      <p:sp>
        <p:nvSpPr>
          <p:cNvPr id="1375" name="PlaceHolder 3"/>
          <p:cNvSpPr>
            <a:spLocks noGrp="1"/>
          </p:cNvSpPr>
          <p:nvPr>
            <p:ph/>
          </p:nvPr>
        </p:nvSpPr>
        <p:spPr>
          <a:xfrm>
            <a:off x="819720" y="2426040"/>
            <a:ext cx="4048920" cy="480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Just because you changed something on the remote server does not make things magically appear locally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You have to pull the contents of the remote to have the new file that you just created!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6" name="PlaceHolder 4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Pull changes from remote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5490000" cy="1599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200" spc="-1" strike="noStrike">
                <a:solidFill>
                  <a:srgbClr val="005f60"/>
                </a:solidFill>
                <a:latin typeface="Arial"/>
              </a:rPr>
              <a:t>The Windows file system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/>
          </p:nvPr>
        </p:nvSpPr>
        <p:spPr>
          <a:xfrm>
            <a:off x="839880" y="2057400"/>
            <a:ext cx="3931560" cy="4220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Files are data items on storage devices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Paths use the characteristic backslash \ character to depict nestedness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Directories are called “Folders”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File format: filename.ext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Total path to “Branding”: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Courier New"/>
              </a:rPr>
              <a:t>C:\Windows\Branding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Case insensitive!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3" name="Content Placeholder 10" descr=""/>
          <p:cNvPicPr/>
          <p:nvPr/>
        </p:nvPicPr>
        <p:blipFill>
          <a:blip r:embed="rId1"/>
          <a:stretch/>
        </p:blipFill>
        <p:spPr>
          <a:xfrm>
            <a:off x="6211080" y="644400"/>
            <a:ext cx="5510160" cy="5140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5490000" cy="1599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200" spc="-1" strike="noStrike">
                <a:solidFill>
                  <a:srgbClr val="005f60"/>
                </a:solidFill>
                <a:latin typeface="Arial"/>
              </a:rPr>
              <a:t>The UNIX file system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5" name="Content Placeholder 6" descr=""/>
          <p:cNvPicPr/>
          <p:nvPr/>
        </p:nvPicPr>
        <p:blipFill>
          <a:blip r:embed="rId1"/>
          <a:stretch/>
        </p:blipFill>
        <p:spPr>
          <a:xfrm>
            <a:off x="5042880" y="1257480"/>
            <a:ext cx="7148160" cy="3921840"/>
          </a:xfrm>
          <a:prstGeom prst="rect">
            <a:avLst/>
          </a:prstGeom>
          <a:ln w="0">
            <a:noFill/>
          </a:ln>
        </p:spPr>
      </p:pic>
      <p:sp>
        <p:nvSpPr>
          <p:cNvPr id="326" name="PlaceHolder 2"/>
          <p:cNvSpPr>
            <a:spLocks noGrp="1"/>
          </p:cNvSpPr>
          <p:nvPr>
            <p:ph/>
          </p:nvPr>
        </p:nvSpPr>
        <p:spPr>
          <a:xfrm>
            <a:off x="839880" y="2057400"/>
            <a:ext cx="450432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Shared for UNIX and UNIX-like systems (GNU/Linux, macOS, Android)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Concept: everything in the computer is represented by a file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Nestedness coded with forward slash : /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File format can be anything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Complete path to “bar”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Courier New"/>
              </a:rPr>
              <a:t>/home/mthomas/class_stuff/bar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Case sensitive!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Two main options: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Graphical User Interface (GUI)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3"/>
          <p:cNvSpPr>
            <a:spLocks noGrp="1"/>
          </p:cNvSpPr>
          <p:nvPr>
            <p:ph/>
          </p:nvPr>
        </p:nvSpPr>
        <p:spPr>
          <a:xfrm>
            <a:off x="836640" y="21027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Super simple + mouse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Visually appealing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“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Novice-friendly”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4"/>
          <p:cNvSpPr>
            <a:spLocks noGrp="1"/>
          </p:cNvSpPr>
          <p:nvPr>
            <p:ph/>
          </p:nvPr>
        </p:nvSpPr>
        <p:spPr>
          <a:xfrm>
            <a:off x="6168960" y="1278720"/>
            <a:ext cx="518256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Command Line Interpreter (CLI)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5"/>
          <p:cNvSpPr>
            <a:spLocks noGrp="1"/>
          </p:cNvSpPr>
          <p:nvPr>
            <p:ph/>
          </p:nvPr>
        </p:nvSpPr>
        <p:spPr>
          <a:xfrm>
            <a:off x="6168960" y="2102760"/>
            <a:ext cx="518256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Steeper learning curve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Automation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Keyboard-only “Expert-friendly”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PlaceHolder 6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4" name="Picture 7" descr=""/>
          <p:cNvPicPr/>
          <p:nvPr/>
        </p:nvPicPr>
        <p:blipFill>
          <a:blip r:embed="rId1"/>
          <a:stretch/>
        </p:blipFill>
        <p:spPr>
          <a:xfrm>
            <a:off x="662040" y="3571200"/>
            <a:ext cx="4302000" cy="2840760"/>
          </a:xfrm>
          <a:prstGeom prst="rect">
            <a:avLst/>
          </a:prstGeom>
          <a:ln w="0">
            <a:noFill/>
          </a:ln>
        </p:spPr>
      </p:pic>
      <p:pic>
        <p:nvPicPr>
          <p:cNvPr id="335" name="Picture 8" descr=""/>
          <p:cNvPicPr/>
          <p:nvPr/>
        </p:nvPicPr>
        <p:blipFill>
          <a:blip r:embed="rId2"/>
          <a:srcRect l="0" t="0" r="35657" b="0"/>
          <a:stretch/>
        </p:blipFill>
        <p:spPr>
          <a:xfrm>
            <a:off x="6197760" y="3571200"/>
            <a:ext cx="5781960" cy="2367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Terminal emulators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/>
          </p:nvPr>
        </p:nvSpPr>
        <p:spPr>
          <a:xfrm>
            <a:off x="836640" y="1586880"/>
            <a:ext cx="5157000" cy="4568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Every OS has one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Graphical applications that run a program called the “shell”: an interpreter program that translates instructions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Console applications can be run with the shell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Automation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Program building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Scientific calculations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Shells are programmable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4"/>
          <p:cNvSpPr>
            <a:spLocks noGrp="1"/>
          </p:cNvSpPr>
          <p:nvPr>
            <p:ph/>
          </p:nvPr>
        </p:nvSpPr>
        <p:spPr>
          <a:xfrm>
            <a:off x="7014240" y="44676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Mac (zsh or bash)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0" name="Picture 14" descr=""/>
          <p:cNvPicPr/>
          <p:nvPr/>
        </p:nvPicPr>
        <p:blipFill>
          <a:blip r:embed="rId1"/>
          <a:stretch/>
        </p:blipFill>
        <p:spPr>
          <a:xfrm>
            <a:off x="7194960" y="1352160"/>
            <a:ext cx="3458880" cy="2147760"/>
          </a:xfrm>
          <a:prstGeom prst="rect">
            <a:avLst/>
          </a:prstGeom>
          <a:ln w="0">
            <a:noFill/>
          </a:ln>
        </p:spPr>
      </p:pic>
      <p:sp>
        <p:nvSpPr>
          <p:cNvPr id="341" name="Text Placeholder 2"/>
          <p:cNvSpPr/>
          <p:nvPr/>
        </p:nvSpPr>
        <p:spPr>
          <a:xfrm>
            <a:off x="7194960" y="3295800"/>
            <a:ext cx="5157000" cy="82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  <a:ea typeface="DejaVu Sans"/>
              </a:rPr>
              <a:t>Windows (cmd and powershell)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2" name="Picture 16" descr=""/>
          <p:cNvPicPr/>
          <p:nvPr/>
        </p:nvPicPr>
        <p:blipFill>
          <a:blip r:embed="rId2"/>
          <a:stretch/>
        </p:blipFill>
        <p:spPr>
          <a:xfrm>
            <a:off x="7212600" y="4119480"/>
            <a:ext cx="4760280" cy="2180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The BASH shell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/>
          </p:nvPr>
        </p:nvSpPr>
        <p:spPr>
          <a:xfrm>
            <a:off x="836640" y="1586880"/>
            <a:ext cx="5157000" cy="4568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Ubiquitous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Most frequently used on servers and clusters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UNIX-native: most programming systems use UNIX-like paths – even on Windows!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Mac: have it, z shell (zsh) is almost the same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Windows: a simplified version is available with git (git bash)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6" name="Picture 10" descr=""/>
          <p:cNvPicPr/>
          <p:nvPr/>
        </p:nvPicPr>
        <p:blipFill>
          <a:blip r:embed="rId1"/>
          <a:stretch/>
        </p:blipFill>
        <p:spPr>
          <a:xfrm>
            <a:off x="6178680" y="695880"/>
            <a:ext cx="5616360" cy="2367720"/>
          </a:xfrm>
          <a:prstGeom prst="rect">
            <a:avLst/>
          </a:prstGeom>
          <a:ln w="0">
            <a:noFill/>
          </a:ln>
        </p:spPr>
      </p:pic>
      <p:pic>
        <p:nvPicPr>
          <p:cNvPr id="347" name="Picture 11" descr=""/>
          <p:cNvPicPr/>
          <p:nvPr/>
        </p:nvPicPr>
        <p:blipFill>
          <a:blip r:embed="rId2"/>
          <a:stretch/>
        </p:blipFill>
        <p:spPr>
          <a:xfrm>
            <a:off x="8186400" y="3291480"/>
            <a:ext cx="3645360" cy="1940040"/>
          </a:xfrm>
          <a:prstGeom prst="rect">
            <a:avLst/>
          </a:prstGeom>
          <a:ln w="0">
            <a:noFill/>
          </a:ln>
        </p:spPr>
      </p:pic>
      <p:sp>
        <p:nvSpPr>
          <p:cNvPr id="348" name="PlaceHolder 4"/>
          <p:cNvSpPr>
            <a:spLocks noGrp="1"/>
          </p:cNvSpPr>
          <p:nvPr>
            <p:ph/>
          </p:nvPr>
        </p:nvSpPr>
        <p:spPr>
          <a:xfrm>
            <a:off x="8288280" y="513540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https://git-scm.com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Arrow: Right 5"/>
          <p:cNvSpPr/>
          <p:nvPr/>
        </p:nvSpPr>
        <p:spPr>
          <a:xfrm>
            <a:off x="7698960" y="5544360"/>
            <a:ext cx="486720" cy="5061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05133"/>
          </a:solidFill>
          <a:ln>
            <a:solidFill>
              <a:srgbClr val="0046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4880" cy="2851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4800" spc="-1" strike="noStrike">
                <a:solidFill>
                  <a:srgbClr val="005f60"/>
                </a:solidFill>
                <a:latin typeface="Arial"/>
              </a:rPr>
              <a:t>Installing git for Windows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4880" cy="149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8b8b8b"/>
                </a:solidFill>
                <a:latin typeface="Arial"/>
              </a:rPr>
              <a:t>and GitHub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4880" cy="2851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4800" spc="-1" strike="noStrike">
                <a:solidFill>
                  <a:srgbClr val="005f60"/>
                </a:solidFill>
                <a:latin typeface="Arial"/>
              </a:rPr>
              <a:t>BASH essentials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4880" cy="149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8b8b8b"/>
                </a:solidFill>
                <a:latin typeface="Arial"/>
              </a:rPr>
              <a:t>Most important functions and browsing directories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The prompt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8" name="Picture 4" descr=""/>
          <p:cNvPicPr/>
          <p:nvPr/>
        </p:nvPicPr>
        <p:blipFill>
          <a:blip r:embed="rId1"/>
          <a:srcRect l="0" t="0" r="46891" b="53419"/>
          <a:stretch/>
        </p:blipFill>
        <p:spPr>
          <a:xfrm>
            <a:off x="7326000" y="566640"/>
            <a:ext cx="4865400" cy="2665800"/>
          </a:xfrm>
          <a:prstGeom prst="rect">
            <a:avLst/>
          </a:prstGeom>
          <a:ln w="0">
            <a:noFill/>
          </a:ln>
        </p:spPr>
      </p:pic>
      <p:pic>
        <p:nvPicPr>
          <p:cNvPr id="359" name="Picture 13" descr=""/>
          <p:cNvPicPr/>
          <p:nvPr/>
        </p:nvPicPr>
        <p:blipFill>
          <a:blip r:embed="rId2"/>
          <a:srcRect l="0" t="0" r="0" b="18106"/>
          <a:stretch/>
        </p:blipFill>
        <p:spPr>
          <a:xfrm>
            <a:off x="7365600" y="3400560"/>
            <a:ext cx="4826520" cy="2665800"/>
          </a:xfrm>
          <a:prstGeom prst="rect">
            <a:avLst/>
          </a:prstGeom>
          <a:ln w="0">
            <a:noFill/>
          </a:ln>
        </p:spPr>
      </p:pic>
      <p:sp>
        <p:nvSpPr>
          <p:cNvPr id="360" name="Content Placeholder 3"/>
          <p:cNvSpPr/>
          <p:nvPr/>
        </p:nvSpPr>
        <p:spPr>
          <a:xfrm>
            <a:off x="7472160" y="1857960"/>
            <a:ext cx="5673240" cy="120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0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OS: Ubuntu 20.04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Terminal Emulator: Terminator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Shell: BASH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Content Placeholder 3"/>
          <p:cNvSpPr/>
          <p:nvPr/>
        </p:nvSpPr>
        <p:spPr>
          <a:xfrm>
            <a:off x="7610040" y="4770360"/>
            <a:ext cx="5673240" cy="120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0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OS: Windows 11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Terminal Emulator: MinTTY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Shell: Git-BASH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Content Placeholder 3"/>
          <p:cNvSpPr/>
          <p:nvPr/>
        </p:nvSpPr>
        <p:spPr>
          <a:xfrm>
            <a:off x="836640" y="1586880"/>
            <a:ext cx="5157000" cy="368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User input expected (typing)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Looks different on all, but there are conventions: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Courier New"/>
                <a:ea typeface="DejaVu Sans"/>
              </a:rPr>
              <a:t>user@host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Courier New"/>
                <a:ea typeface="DejaVu Sans"/>
              </a:rPr>
              <a:t>~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: is shorthand for user home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Courier New"/>
                <a:ea typeface="DejaVu Sans"/>
              </a:rPr>
              <a:t>$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: means normal user mode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The prompt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2"/>
          <p:cNvSpPr>
            <a:spLocks noGrp="1"/>
          </p:cNvSpPr>
          <p:nvPr>
            <p:ph/>
          </p:nvPr>
        </p:nvSpPr>
        <p:spPr>
          <a:xfrm>
            <a:off x="836640" y="158688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User input expected (typing)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Looks different on all, but there are conventions: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user@host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~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: is shorthand for user home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$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: means normal user mode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6" name="Picture 4" descr=""/>
          <p:cNvPicPr/>
          <p:nvPr/>
        </p:nvPicPr>
        <p:blipFill>
          <a:blip r:embed="rId1"/>
          <a:srcRect l="0" t="0" r="46891" b="53419"/>
          <a:stretch/>
        </p:blipFill>
        <p:spPr>
          <a:xfrm>
            <a:off x="7326000" y="566640"/>
            <a:ext cx="4865400" cy="2665800"/>
          </a:xfrm>
          <a:prstGeom prst="rect">
            <a:avLst/>
          </a:prstGeom>
          <a:ln w="0">
            <a:noFill/>
          </a:ln>
        </p:spPr>
      </p:pic>
      <p:cxnSp>
        <p:nvCxnSpPr>
          <p:cNvPr id="367" name="Straight Arrow Connector 5"/>
          <p:cNvCxnSpPr/>
          <p:nvPr/>
        </p:nvCxnSpPr>
        <p:spPr>
          <a:xfrm flipH="1">
            <a:off x="7395840" y="948240"/>
            <a:ext cx="123120" cy="9028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368" name="Content Placeholder 3"/>
          <p:cNvSpPr/>
          <p:nvPr/>
        </p:nvSpPr>
        <p:spPr>
          <a:xfrm>
            <a:off x="6993000" y="1897560"/>
            <a:ext cx="104976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user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69" name="Straight Arrow Connector 9"/>
          <p:cNvCxnSpPr/>
          <p:nvPr/>
        </p:nvCxnSpPr>
        <p:spPr>
          <a:xfrm flipH="1">
            <a:off x="8406000" y="1027800"/>
            <a:ext cx="158040" cy="7189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370" name="Content Placeholder 3"/>
          <p:cNvSpPr/>
          <p:nvPr/>
        </p:nvSpPr>
        <p:spPr>
          <a:xfrm>
            <a:off x="8018280" y="1893240"/>
            <a:ext cx="104976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host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71" name="Straight Arrow Connector 12"/>
          <p:cNvCxnSpPr/>
          <p:nvPr/>
        </p:nvCxnSpPr>
        <p:spPr>
          <a:xfrm>
            <a:off x="9184680" y="937800"/>
            <a:ext cx="1048320" cy="8499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372" name="Content Placeholder 3"/>
          <p:cNvSpPr/>
          <p:nvPr/>
        </p:nvSpPr>
        <p:spPr>
          <a:xfrm>
            <a:off x="8901720" y="1918080"/>
            <a:ext cx="33199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5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~ (tilde):</a:t>
            </a:r>
            <a:br>
              <a:rPr sz="2400"/>
            </a:b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user home directory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3" name="Picture 13" descr=""/>
          <p:cNvPicPr/>
          <p:nvPr/>
        </p:nvPicPr>
        <p:blipFill>
          <a:blip r:embed="rId2"/>
          <a:srcRect l="0" t="0" r="0" b="18106"/>
          <a:stretch/>
        </p:blipFill>
        <p:spPr>
          <a:xfrm>
            <a:off x="7365600" y="3400560"/>
            <a:ext cx="4826520" cy="2665800"/>
          </a:xfrm>
          <a:prstGeom prst="rect">
            <a:avLst/>
          </a:prstGeom>
          <a:ln w="0">
            <a:noFill/>
          </a:ln>
        </p:spPr>
      </p:pic>
      <p:cxnSp>
        <p:nvCxnSpPr>
          <p:cNvPr id="374" name="Straight Arrow Connector 14"/>
          <p:cNvCxnSpPr/>
          <p:nvPr/>
        </p:nvCxnSpPr>
        <p:spPr>
          <a:xfrm flipH="1" flipV="1">
            <a:off x="7325640" y="2278440"/>
            <a:ext cx="321480" cy="15249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375" name="Straight Arrow Connector 16"/>
          <p:cNvCxnSpPr/>
          <p:nvPr/>
        </p:nvCxnSpPr>
        <p:spPr>
          <a:xfrm flipV="1">
            <a:off x="8080920" y="2445840"/>
            <a:ext cx="295920" cy="13208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376" name="Straight Arrow Connector 18"/>
          <p:cNvCxnSpPr/>
          <p:nvPr/>
        </p:nvCxnSpPr>
        <p:spPr>
          <a:xfrm flipV="1">
            <a:off x="8811000" y="2620800"/>
            <a:ext cx="1422000" cy="11826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4880" cy="2851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4800" spc="-1" strike="noStrike">
                <a:solidFill>
                  <a:srgbClr val="005f60"/>
                </a:solidFill>
                <a:latin typeface="Arial"/>
              </a:rPr>
              <a:t>Why? 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4880" cy="149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8b8b8b"/>
                </a:solidFill>
                <a:latin typeface="Arial"/>
              </a:rPr>
              <a:t>and GitHub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pwd</a:t>
            </a: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 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9" name="Picture 4" descr=""/>
          <p:cNvPicPr/>
          <p:nvPr/>
        </p:nvPicPr>
        <p:blipFill>
          <a:blip r:embed="rId1"/>
          <a:stretch/>
        </p:blipFill>
        <p:spPr>
          <a:xfrm>
            <a:off x="7326000" y="614880"/>
            <a:ext cx="4865400" cy="5627520"/>
          </a:xfrm>
          <a:prstGeom prst="rect">
            <a:avLst/>
          </a:prstGeom>
          <a:ln w="0">
            <a:noFill/>
          </a:ln>
        </p:spPr>
      </p:pic>
      <p:sp>
        <p:nvSpPr>
          <p:cNvPr id="380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Return path to current directory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mkdir⎵&lt;name&gt; 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83" name="Picture 4" descr=""/>
          <p:cNvPicPr/>
          <p:nvPr/>
        </p:nvPicPr>
        <p:blipFill>
          <a:blip r:embed="rId1"/>
          <a:stretch/>
        </p:blipFill>
        <p:spPr>
          <a:xfrm>
            <a:off x="7326000" y="614880"/>
            <a:ext cx="4865400" cy="5627520"/>
          </a:xfrm>
          <a:prstGeom prst="rect">
            <a:avLst/>
          </a:prstGeom>
          <a:ln w="0">
            <a:noFill/>
          </a:ln>
        </p:spPr>
      </p:pic>
      <p:sp>
        <p:nvSpPr>
          <p:cNvPr id="384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Create a directory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No output to the console: no error occurred (directory was created)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86" name="Straight Arrow Connector 7"/>
          <p:cNvCxnSpPr/>
          <p:nvPr/>
        </p:nvCxnSpPr>
        <p:spPr>
          <a:xfrm>
            <a:off x="2452680" y="1278720"/>
            <a:ext cx="1466640" cy="3013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387" name="Content Placeholder 3"/>
          <p:cNvSpPr/>
          <p:nvPr/>
        </p:nvSpPr>
        <p:spPr>
          <a:xfrm>
            <a:off x="3918600" y="1429200"/>
            <a:ext cx="104976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space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ls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0" name="Picture 4" descr=""/>
          <p:cNvPicPr/>
          <p:nvPr/>
        </p:nvPicPr>
        <p:blipFill>
          <a:blip r:embed="rId1"/>
          <a:stretch/>
        </p:blipFill>
        <p:spPr>
          <a:xfrm>
            <a:off x="7326000" y="614880"/>
            <a:ext cx="4865400" cy="5627520"/>
          </a:xfrm>
          <a:prstGeom prst="rect">
            <a:avLst/>
          </a:prstGeom>
          <a:ln w="0">
            <a:noFill/>
          </a:ln>
        </p:spPr>
      </p:pic>
      <p:sp>
        <p:nvSpPr>
          <p:cNvPr id="391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List directory contents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Returns a list of entries (both normal files and directories) – can be colored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Note the quotes around entries with spaces in them!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Arrow: Right 2"/>
          <p:cNvSpPr/>
          <p:nvPr/>
        </p:nvSpPr>
        <p:spPr>
          <a:xfrm>
            <a:off x="6738480" y="2863800"/>
            <a:ext cx="488880" cy="3484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5f60"/>
          </a:solidFill>
          <a:ln>
            <a:solidFill>
              <a:srgbClr val="0046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ls⎵-l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5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6" name="Picture 4" descr=""/>
          <p:cNvPicPr/>
          <p:nvPr/>
        </p:nvPicPr>
        <p:blipFill>
          <a:blip r:embed="rId1"/>
          <a:stretch/>
        </p:blipFill>
        <p:spPr>
          <a:xfrm>
            <a:off x="5896800" y="606600"/>
            <a:ext cx="6232680" cy="5270760"/>
          </a:xfrm>
          <a:prstGeom prst="rect">
            <a:avLst/>
          </a:prstGeom>
          <a:ln w="0">
            <a:noFill/>
          </a:ln>
        </p:spPr>
      </p:pic>
      <p:sp>
        <p:nvSpPr>
          <p:cNvPr id="397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List directory contents (with option l)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Long output, includes attributes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99" name="Straight Arrow Connector 7"/>
          <p:cNvCxnSpPr/>
          <p:nvPr/>
        </p:nvCxnSpPr>
        <p:spPr>
          <a:xfrm flipH="1">
            <a:off x="4833360" y="3597480"/>
            <a:ext cx="1064160" cy="1706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400" name="Content Placeholder 3"/>
          <p:cNvSpPr/>
          <p:nvPr/>
        </p:nvSpPr>
        <p:spPr>
          <a:xfrm>
            <a:off x="3198600" y="3477240"/>
            <a:ext cx="231804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d:directory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01" name="Straight Arrow Connector 12"/>
          <p:cNvCxnSpPr/>
          <p:nvPr/>
        </p:nvCxnSpPr>
        <p:spPr>
          <a:xfrm flipH="1">
            <a:off x="5613120" y="4661280"/>
            <a:ext cx="1539720" cy="6174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402" name="Content Placeholder 3"/>
          <p:cNvSpPr/>
          <p:nvPr/>
        </p:nvSpPr>
        <p:spPr>
          <a:xfrm>
            <a:off x="6382800" y="5987880"/>
            <a:ext cx="231804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size (bytes)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Content Placeholder 3"/>
          <p:cNvSpPr/>
          <p:nvPr/>
        </p:nvSpPr>
        <p:spPr>
          <a:xfrm>
            <a:off x="4833720" y="5296680"/>
            <a:ext cx="231804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owner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04" name="Straight Arrow Connector 16"/>
          <p:cNvCxnSpPr/>
          <p:nvPr/>
        </p:nvCxnSpPr>
        <p:spPr>
          <a:xfrm flipH="1">
            <a:off x="7805520" y="5621040"/>
            <a:ext cx="487800" cy="367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405" name="Content Placeholder 3"/>
          <p:cNvSpPr/>
          <p:nvPr/>
        </p:nvSpPr>
        <p:spPr>
          <a:xfrm>
            <a:off x="8292960" y="6004800"/>
            <a:ext cx="231804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modification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06" name="Straight Arrow Connector 19"/>
          <p:cNvCxnSpPr/>
          <p:nvPr/>
        </p:nvCxnSpPr>
        <p:spPr>
          <a:xfrm>
            <a:off x="8701560" y="5621040"/>
            <a:ext cx="69120" cy="3758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407" name="Straight Arrow Connector 21"/>
          <p:cNvCxnSpPr/>
          <p:nvPr/>
        </p:nvCxnSpPr>
        <p:spPr>
          <a:xfrm>
            <a:off x="10240560" y="5497560"/>
            <a:ext cx="371520" cy="448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408" name="Content Placeholder 3"/>
          <p:cNvSpPr/>
          <p:nvPr/>
        </p:nvSpPr>
        <p:spPr>
          <a:xfrm>
            <a:off x="10128600" y="5996160"/>
            <a:ext cx="231804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name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Content Placeholder 3"/>
          <p:cNvSpPr/>
          <p:nvPr/>
        </p:nvSpPr>
        <p:spPr>
          <a:xfrm>
            <a:off x="3294720" y="4241520"/>
            <a:ext cx="231804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permissions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10" name="Straight Arrow Connector 26"/>
          <p:cNvCxnSpPr/>
          <p:nvPr/>
        </p:nvCxnSpPr>
        <p:spPr>
          <a:xfrm flipH="1">
            <a:off x="5155560" y="4242960"/>
            <a:ext cx="1064160" cy="1706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cd⎵&lt;path_to_directory&gt;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Go to a directory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4" name="Picture 5" descr=""/>
          <p:cNvPicPr/>
          <p:nvPr/>
        </p:nvPicPr>
        <p:blipFill>
          <a:blip r:embed="rId1"/>
          <a:srcRect l="0" t="0" r="0" b="64998"/>
          <a:stretch/>
        </p:blipFill>
        <p:spPr>
          <a:xfrm>
            <a:off x="5958360" y="1529280"/>
            <a:ext cx="6232680" cy="1844280"/>
          </a:xfrm>
          <a:prstGeom prst="rect">
            <a:avLst/>
          </a:prstGeom>
          <a:ln w="0">
            <a:noFill/>
          </a:ln>
        </p:spPr>
      </p:pic>
      <p:sp>
        <p:nvSpPr>
          <p:cNvPr id="415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Can be relative or absolute!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6" name="Picture 9" descr=""/>
          <p:cNvPicPr/>
          <p:nvPr/>
        </p:nvPicPr>
        <p:blipFill>
          <a:blip r:embed="rId2"/>
          <a:srcRect l="0" t="0" r="0" b="64850"/>
          <a:stretch/>
        </p:blipFill>
        <p:spPr>
          <a:xfrm>
            <a:off x="5985000" y="3616200"/>
            <a:ext cx="6206400" cy="1844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cd⎵..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9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Go to parent directory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20" name="Picture 5" descr=""/>
          <p:cNvPicPr/>
          <p:nvPr/>
        </p:nvPicPr>
        <p:blipFill>
          <a:blip r:embed="rId1"/>
          <a:stretch/>
        </p:blipFill>
        <p:spPr>
          <a:xfrm>
            <a:off x="5958360" y="721440"/>
            <a:ext cx="6232680" cy="5270760"/>
          </a:xfrm>
          <a:prstGeom prst="rect">
            <a:avLst/>
          </a:prstGeom>
          <a:ln w="0">
            <a:noFill/>
          </a:ln>
        </p:spPr>
      </p:pic>
      <p:sp>
        <p:nvSpPr>
          <p:cNvPr id="421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.. (dot dot) is a placeholder for the parent of the current directory (one up in the hierarchy)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Exercise (5 minutes)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2"/>
          <p:cNvSpPr>
            <a:spLocks noGrp="1"/>
          </p:cNvSpPr>
          <p:nvPr>
            <p:ph/>
          </p:nvPr>
        </p:nvSpPr>
        <p:spPr>
          <a:xfrm>
            <a:off x="836640" y="1586880"/>
            <a:ext cx="11180520" cy="90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Create this directory structure using the combinations of the previous commands!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25" name="Group 48"/>
          <p:cNvGrpSpPr/>
          <p:nvPr/>
        </p:nvGrpSpPr>
        <p:grpSpPr>
          <a:xfrm>
            <a:off x="2301480" y="2832480"/>
            <a:ext cx="7146720" cy="2709360"/>
            <a:chOff x="2301480" y="2832480"/>
            <a:chExt cx="7146720" cy="2709360"/>
          </a:xfrm>
        </p:grpSpPr>
        <p:sp>
          <p:nvSpPr>
            <p:cNvPr id="426" name="Title 1"/>
            <p:cNvSpPr/>
            <p:nvPr/>
          </p:nvSpPr>
          <p:spPr>
            <a:xfrm>
              <a:off x="5562000" y="283248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27" name="Title 1"/>
            <p:cNvSpPr/>
            <p:nvPr/>
          </p:nvSpPr>
          <p:spPr>
            <a:xfrm>
              <a:off x="3085200" y="381708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28" name="Title 1"/>
            <p:cNvSpPr/>
            <p:nvPr/>
          </p:nvSpPr>
          <p:spPr>
            <a:xfrm>
              <a:off x="4984920" y="3813840"/>
              <a:ext cx="171828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29" name="Title 1"/>
            <p:cNvSpPr/>
            <p:nvPr/>
          </p:nvSpPr>
          <p:spPr>
            <a:xfrm>
              <a:off x="6946560" y="3813840"/>
              <a:ext cx="160416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30" name="Title 1"/>
            <p:cNvSpPr/>
            <p:nvPr/>
          </p:nvSpPr>
          <p:spPr>
            <a:xfrm>
              <a:off x="5573880" y="49910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31" name="Title 1"/>
            <p:cNvSpPr/>
            <p:nvPr/>
          </p:nvSpPr>
          <p:spPr>
            <a:xfrm>
              <a:off x="6882840" y="49910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32" name="Title 1"/>
            <p:cNvSpPr/>
            <p:nvPr/>
          </p:nvSpPr>
          <p:spPr>
            <a:xfrm>
              <a:off x="8044560" y="49910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433" name="Straight Arrow Connector 15"/>
            <p:cNvCxnSpPr/>
            <p:nvPr/>
          </p:nvCxnSpPr>
          <p:spPr>
            <a:xfrm flipH="1">
              <a:off x="4318200" y="3196080"/>
              <a:ext cx="1581480" cy="7506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34" name="Straight Arrow Connector 16"/>
            <p:cNvCxnSpPr>
              <a:stCxn id="426" idx="2"/>
              <a:endCxn id="428" idx="0"/>
            </p:cNvCxnSpPr>
            <p:nvPr/>
          </p:nvCxnSpPr>
          <p:spPr>
            <a:xfrm flipH="1">
              <a:off x="5843880" y="3319200"/>
              <a:ext cx="420120" cy="4950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35" name="Straight Arrow Connector 19"/>
            <p:cNvCxnSpPr>
              <a:endCxn id="429" idx="0"/>
            </p:cNvCxnSpPr>
            <p:nvPr/>
          </p:nvCxnSpPr>
          <p:spPr>
            <a:xfrm>
              <a:off x="6645960" y="3151800"/>
              <a:ext cx="1103040" cy="6624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36" name="Straight Arrow Connector 23"/>
            <p:cNvCxnSpPr/>
            <p:nvPr/>
          </p:nvCxnSpPr>
          <p:spPr>
            <a:xfrm>
              <a:off x="7980480" y="4259520"/>
              <a:ext cx="691920" cy="78552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37" name="Straight Arrow Connector 25"/>
            <p:cNvCxnSpPr>
              <a:stCxn id="429" idx="2"/>
            </p:cNvCxnSpPr>
            <p:nvPr/>
          </p:nvCxnSpPr>
          <p:spPr>
            <a:xfrm flipH="1">
              <a:off x="7511040" y="4300560"/>
              <a:ext cx="237960" cy="7444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38" name="Straight Arrow Connector 28"/>
            <p:cNvCxnSpPr>
              <a:stCxn id="427" idx="2"/>
            </p:cNvCxnSpPr>
            <p:nvPr/>
          </p:nvCxnSpPr>
          <p:spPr>
            <a:xfrm>
              <a:off x="3786840" y="4303800"/>
              <a:ext cx="423720" cy="681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39" name="Straight Arrow Connector 30"/>
            <p:cNvCxnSpPr/>
            <p:nvPr/>
          </p:nvCxnSpPr>
          <p:spPr>
            <a:xfrm flipH="1">
              <a:off x="3003480" y="4301280"/>
              <a:ext cx="621000" cy="754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440" name="Title 1"/>
            <p:cNvSpPr/>
            <p:nvPr/>
          </p:nvSpPr>
          <p:spPr>
            <a:xfrm>
              <a:off x="2301480" y="505512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1" name="Title 1"/>
            <p:cNvSpPr/>
            <p:nvPr/>
          </p:nvSpPr>
          <p:spPr>
            <a:xfrm>
              <a:off x="3469320" y="505512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442" name="Straight Arrow Connector 40"/>
            <p:cNvCxnSpPr>
              <a:endCxn id="430" idx="0"/>
            </p:cNvCxnSpPr>
            <p:nvPr/>
          </p:nvCxnSpPr>
          <p:spPr>
            <a:xfrm flipH="1">
              <a:off x="6275520" y="4221000"/>
              <a:ext cx="1009440" cy="7704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Exercise (5 minutes)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4" name="PlaceHolder 2"/>
          <p:cNvSpPr>
            <a:spLocks noGrp="1"/>
          </p:cNvSpPr>
          <p:nvPr>
            <p:ph/>
          </p:nvPr>
        </p:nvSpPr>
        <p:spPr>
          <a:xfrm>
            <a:off x="836640" y="1586880"/>
            <a:ext cx="11180520" cy="90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Create this directory structure using the combinations of the previous commands!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46" name="Group 1"/>
          <p:cNvGrpSpPr/>
          <p:nvPr/>
        </p:nvGrpSpPr>
        <p:grpSpPr>
          <a:xfrm>
            <a:off x="-60120" y="2777040"/>
            <a:ext cx="7146720" cy="2709360"/>
            <a:chOff x="-60120" y="2777040"/>
            <a:chExt cx="7146720" cy="2709360"/>
          </a:xfrm>
        </p:grpSpPr>
        <p:sp>
          <p:nvSpPr>
            <p:cNvPr id="447" name="Title 2"/>
            <p:cNvSpPr/>
            <p:nvPr/>
          </p:nvSpPr>
          <p:spPr>
            <a:xfrm>
              <a:off x="3200400" y="27770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8" name="Title 3"/>
            <p:cNvSpPr/>
            <p:nvPr/>
          </p:nvSpPr>
          <p:spPr>
            <a:xfrm>
              <a:off x="723600" y="37616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9" name="Title 4"/>
            <p:cNvSpPr/>
            <p:nvPr/>
          </p:nvSpPr>
          <p:spPr>
            <a:xfrm>
              <a:off x="2623320" y="3758400"/>
              <a:ext cx="171828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50" name="Title 5"/>
            <p:cNvSpPr/>
            <p:nvPr/>
          </p:nvSpPr>
          <p:spPr>
            <a:xfrm>
              <a:off x="4584960" y="3758400"/>
              <a:ext cx="160416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51" name="Title 6"/>
            <p:cNvSpPr/>
            <p:nvPr/>
          </p:nvSpPr>
          <p:spPr>
            <a:xfrm>
              <a:off x="3212280" y="4935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52" name="Title 7"/>
            <p:cNvSpPr/>
            <p:nvPr/>
          </p:nvSpPr>
          <p:spPr>
            <a:xfrm>
              <a:off x="4521240" y="4935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53" name="Title 8"/>
            <p:cNvSpPr/>
            <p:nvPr/>
          </p:nvSpPr>
          <p:spPr>
            <a:xfrm>
              <a:off x="5682960" y="4935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454" name="Straight Arrow Connector 1"/>
            <p:cNvCxnSpPr/>
            <p:nvPr/>
          </p:nvCxnSpPr>
          <p:spPr>
            <a:xfrm flipH="1">
              <a:off x="1956600" y="3140640"/>
              <a:ext cx="1581480" cy="7506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55" name="Straight Arrow Connector 2"/>
            <p:cNvCxnSpPr>
              <a:stCxn id="447" idx="2"/>
              <a:endCxn id="449" idx="0"/>
            </p:cNvCxnSpPr>
            <p:nvPr/>
          </p:nvCxnSpPr>
          <p:spPr>
            <a:xfrm flipH="1">
              <a:off x="3482280" y="3263760"/>
              <a:ext cx="420120" cy="4950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56" name="Straight Arrow Connector 3"/>
            <p:cNvCxnSpPr>
              <a:endCxn id="450" idx="0"/>
            </p:cNvCxnSpPr>
            <p:nvPr/>
          </p:nvCxnSpPr>
          <p:spPr>
            <a:xfrm>
              <a:off x="4284360" y="3096360"/>
              <a:ext cx="1103040" cy="6624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57" name="Straight Arrow Connector 4"/>
            <p:cNvCxnSpPr/>
            <p:nvPr/>
          </p:nvCxnSpPr>
          <p:spPr>
            <a:xfrm>
              <a:off x="5618880" y="4204080"/>
              <a:ext cx="691920" cy="78552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58" name="Straight Arrow Connector 6"/>
            <p:cNvCxnSpPr>
              <a:stCxn id="450" idx="2"/>
            </p:cNvCxnSpPr>
            <p:nvPr/>
          </p:nvCxnSpPr>
          <p:spPr>
            <a:xfrm flipH="1">
              <a:off x="5149440" y="4245120"/>
              <a:ext cx="237960" cy="7444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59" name="Straight Arrow Connector 24"/>
            <p:cNvCxnSpPr>
              <a:stCxn id="448" idx="2"/>
            </p:cNvCxnSpPr>
            <p:nvPr/>
          </p:nvCxnSpPr>
          <p:spPr>
            <a:xfrm>
              <a:off x="1425240" y="4248360"/>
              <a:ext cx="423720" cy="681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460" name="Straight Arrow Connector 29"/>
            <p:cNvCxnSpPr/>
            <p:nvPr/>
          </p:nvCxnSpPr>
          <p:spPr>
            <a:xfrm flipH="1">
              <a:off x="641880" y="4245840"/>
              <a:ext cx="621000" cy="754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461" name="Title 9"/>
            <p:cNvSpPr/>
            <p:nvPr/>
          </p:nvSpPr>
          <p:spPr>
            <a:xfrm>
              <a:off x="-60120" y="499968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62" name="Title 10"/>
            <p:cNvSpPr/>
            <p:nvPr/>
          </p:nvSpPr>
          <p:spPr>
            <a:xfrm>
              <a:off x="1107720" y="499968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463" name="Straight Arrow Connector 32"/>
            <p:cNvCxnSpPr>
              <a:endCxn id="451" idx="0"/>
            </p:cNvCxnSpPr>
            <p:nvPr/>
          </p:nvCxnSpPr>
          <p:spPr>
            <a:xfrm flipH="1">
              <a:off x="3913920" y="4165560"/>
              <a:ext cx="1009440" cy="7704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  <p:sp>
        <p:nvSpPr>
          <p:cNvPr id="464" name=""/>
          <p:cNvSpPr txBox="1"/>
          <p:nvPr/>
        </p:nvSpPr>
        <p:spPr>
          <a:xfrm>
            <a:off x="7772400" y="3073680"/>
            <a:ext cx="4114800" cy="1955520"/>
          </a:xfrm>
          <a:prstGeom prst="rect">
            <a:avLst/>
          </a:prstGeom>
          <a:solidFill>
            <a:srgbClr val="b3cac7"/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Hints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use </a:t>
            </a:r>
            <a:r>
              <a:rPr b="0" lang="en-US" sz="1800" spc="-1" strike="noStrike">
                <a:solidFill>
                  <a:srgbClr val="000000"/>
                </a:solidFill>
                <a:latin typeface="Fira Code Retina"/>
              </a:rPr>
              <a:t>&lt;TAB&gt;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completion (try</a:t>
            </a:r>
            <a:r>
              <a:rPr b="0" lang="en-US" sz="1800" spc="-1" strike="noStrike">
                <a:solidFill>
                  <a:srgbClr val="000000"/>
                </a:solidFill>
                <a:latin typeface="Fira Code Retina"/>
              </a:rPr>
              <a:t> &lt;TAB&gt; &lt;TAB&gt;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to see multiple solutions)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use </a:t>
            </a:r>
            <a:r>
              <a:rPr b="0" lang="en-US" sz="1800" spc="-1" strike="noStrike">
                <a:solidFill>
                  <a:srgbClr val="000000"/>
                </a:solidFill>
                <a:latin typeface="Fira Code Retina"/>
              </a:rPr>
              <a:t>&lt;UP&gt;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and </a:t>
            </a:r>
            <a:r>
              <a:rPr b="0" lang="en-US" sz="1800" spc="-1" strike="noStrike">
                <a:solidFill>
                  <a:srgbClr val="000000"/>
                </a:solidFill>
                <a:latin typeface="Fira Code Retina"/>
              </a:rPr>
              <a:t>&lt;DOWN&gt;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to search command history for already given commands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Solution 1 – changing directory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6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Title 1"/>
          <p:cNvSpPr/>
          <p:nvPr/>
        </p:nvSpPr>
        <p:spPr>
          <a:xfrm>
            <a:off x="8803080" y="22474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ff0000"/>
                </a:solidFill>
                <a:latin typeface="Arial"/>
                <a:ea typeface="DejaVu Sans"/>
              </a:rPr>
              <a:t>fossils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Title 1"/>
          <p:cNvSpPr/>
          <p:nvPr/>
        </p:nvSpPr>
        <p:spPr>
          <a:xfrm>
            <a:off x="6643440" y="31060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molluscs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Title 1"/>
          <p:cNvSpPr/>
          <p:nvPr/>
        </p:nvSpPr>
        <p:spPr>
          <a:xfrm>
            <a:off x="8299800" y="3103200"/>
            <a:ext cx="149796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brachiopods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Title 1"/>
          <p:cNvSpPr/>
          <p:nvPr/>
        </p:nvSpPr>
        <p:spPr>
          <a:xfrm>
            <a:off x="10010160" y="3103200"/>
            <a:ext cx="139860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vertebrates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Title 1"/>
          <p:cNvSpPr/>
          <p:nvPr/>
        </p:nvSpPr>
        <p:spPr>
          <a:xfrm>
            <a:off x="88135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reptiles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Title 1"/>
          <p:cNvSpPr/>
          <p:nvPr/>
        </p:nvSpPr>
        <p:spPr>
          <a:xfrm>
            <a:off x="99547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birds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Title 1"/>
          <p:cNvSpPr/>
          <p:nvPr/>
        </p:nvSpPr>
        <p:spPr>
          <a:xfrm>
            <a:off x="1096776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mammals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74" name="Straight Arrow Connector 15"/>
          <p:cNvCxnSpPr/>
          <p:nvPr/>
        </p:nvCxnSpPr>
        <p:spPr>
          <a:xfrm flipH="1">
            <a:off x="7718400" y="2564280"/>
            <a:ext cx="1379160" cy="654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475" name="Straight Arrow Connector 16"/>
          <p:cNvCxnSpPr>
            <a:stCxn id="467" idx="2"/>
            <a:endCxn id="469" idx="0"/>
          </p:cNvCxnSpPr>
          <p:nvPr/>
        </p:nvCxnSpPr>
        <p:spPr>
          <a:xfrm flipH="1">
            <a:off x="9048600" y="2671920"/>
            <a:ext cx="366480" cy="431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476" name="Straight Arrow Connector 19"/>
          <p:cNvCxnSpPr>
            <a:endCxn id="470" idx="0"/>
          </p:cNvCxnSpPr>
          <p:nvPr/>
        </p:nvCxnSpPr>
        <p:spPr>
          <a:xfrm>
            <a:off x="9748080" y="2525760"/>
            <a:ext cx="961560" cy="57780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477" name="Straight Arrow Connector 23"/>
          <p:cNvCxnSpPr/>
          <p:nvPr/>
        </p:nvCxnSpPr>
        <p:spPr>
          <a:xfrm>
            <a:off x="10911600" y="3491640"/>
            <a:ext cx="60372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478" name="Straight Arrow Connector 25"/>
          <p:cNvCxnSpPr>
            <a:stCxn id="470" idx="2"/>
          </p:cNvCxnSpPr>
          <p:nvPr/>
        </p:nvCxnSpPr>
        <p:spPr>
          <a:xfrm flipH="1">
            <a:off x="10502640" y="3527640"/>
            <a:ext cx="207000" cy="649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479" name="Straight Arrow Connector 28"/>
          <p:cNvCxnSpPr>
            <a:stCxn id="468" idx="2"/>
          </p:cNvCxnSpPr>
          <p:nvPr/>
        </p:nvCxnSpPr>
        <p:spPr>
          <a:xfrm>
            <a:off x="7255080" y="3530520"/>
            <a:ext cx="369720" cy="5943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480" name="Straight Arrow Connector 30"/>
          <p:cNvCxnSpPr/>
          <p:nvPr/>
        </p:nvCxnSpPr>
        <p:spPr>
          <a:xfrm flipH="1">
            <a:off x="6572160" y="3528000"/>
            <a:ext cx="541440" cy="65772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481" name="Title 1"/>
          <p:cNvSpPr/>
          <p:nvPr/>
        </p:nvSpPr>
        <p:spPr>
          <a:xfrm>
            <a:off x="596016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gastropods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Title 1"/>
          <p:cNvSpPr/>
          <p:nvPr/>
        </p:nvSpPr>
        <p:spPr>
          <a:xfrm>
            <a:off x="697824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bivalves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83" name="Straight Arrow Connector 40"/>
          <p:cNvCxnSpPr>
            <a:endCxn id="471" idx="0"/>
          </p:cNvCxnSpPr>
          <p:nvPr/>
        </p:nvCxnSpPr>
        <p:spPr>
          <a:xfrm flipH="1">
            <a:off x="9425160" y="3458160"/>
            <a:ext cx="880200" cy="6717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pic>
        <p:nvPicPr>
          <p:cNvPr id="484" name="Picture 24" descr=""/>
          <p:cNvPicPr/>
          <p:nvPr/>
        </p:nvPicPr>
        <p:blipFill>
          <a:blip r:embed="rId1"/>
          <a:stretch/>
        </p:blipFill>
        <p:spPr>
          <a:xfrm>
            <a:off x="356400" y="1561680"/>
            <a:ext cx="5391360" cy="4559400"/>
          </a:xfrm>
          <a:prstGeom prst="rect">
            <a:avLst/>
          </a:prstGeom>
          <a:ln w="0">
            <a:noFill/>
          </a:ln>
        </p:spPr>
      </p:pic>
      <p:sp>
        <p:nvSpPr>
          <p:cNvPr id="485" name="Title 1"/>
          <p:cNvSpPr/>
          <p:nvPr/>
        </p:nvSpPr>
        <p:spPr>
          <a:xfrm>
            <a:off x="8694360" y="150984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86" name="Straight Arrow Connector 27"/>
          <p:cNvCxnSpPr/>
          <p:nvPr/>
        </p:nvCxnSpPr>
        <p:spPr>
          <a:xfrm>
            <a:off x="9415080" y="1816920"/>
            <a:ext cx="720" cy="528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487" name="Oval 18"/>
          <p:cNvSpPr/>
          <p:nvPr/>
        </p:nvSpPr>
        <p:spPr>
          <a:xfrm>
            <a:off x="8431920" y="142920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cxnSp>
        <p:nvCxnSpPr>
          <p:cNvPr id="488" name="Straight Arrow Connector 31"/>
          <p:cNvCxnSpPr/>
          <p:nvPr/>
        </p:nvCxnSpPr>
        <p:spPr>
          <a:xfrm flipV="1">
            <a:off x="9425520" y="864000"/>
            <a:ext cx="16200" cy="5400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489" name="Content Placeholder 3"/>
          <p:cNvSpPr/>
          <p:nvPr/>
        </p:nvSpPr>
        <p:spPr>
          <a:xfrm>
            <a:off x="8287560" y="514080"/>
            <a:ext cx="231804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2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current directory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90" name="Straight Arrow Connector 36"/>
          <p:cNvCxnSpPr/>
          <p:nvPr/>
        </p:nvCxnSpPr>
        <p:spPr>
          <a:xfrm flipH="1">
            <a:off x="159480" y="1790640"/>
            <a:ext cx="9136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Solution 1 – changing directory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3" name="Title 1"/>
          <p:cNvSpPr/>
          <p:nvPr/>
        </p:nvSpPr>
        <p:spPr>
          <a:xfrm>
            <a:off x="8803080" y="22474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fossils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4" name="Title 1"/>
          <p:cNvSpPr/>
          <p:nvPr/>
        </p:nvSpPr>
        <p:spPr>
          <a:xfrm>
            <a:off x="6643440" y="31060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molluscs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5" name="Title 1"/>
          <p:cNvSpPr/>
          <p:nvPr/>
        </p:nvSpPr>
        <p:spPr>
          <a:xfrm>
            <a:off x="8299800" y="3103200"/>
            <a:ext cx="149796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brachiopods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6" name="Title 1"/>
          <p:cNvSpPr/>
          <p:nvPr/>
        </p:nvSpPr>
        <p:spPr>
          <a:xfrm>
            <a:off x="10010160" y="3103200"/>
            <a:ext cx="139860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vertebrates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7" name="Title 1"/>
          <p:cNvSpPr/>
          <p:nvPr/>
        </p:nvSpPr>
        <p:spPr>
          <a:xfrm>
            <a:off x="88135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reptiles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8" name="Title 1"/>
          <p:cNvSpPr/>
          <p:nvPr/>
        </p:nvSpPr>
        <p:spPr>
          <a:xfrm>
            <a:off x="99547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birds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9" name="Title 1"/>
          <p:cNvSpPr/>
          <p:nvPr/>
        </p:nvSpPr>
        <p:spPr>
          <a:xfrm>
            <a:off x="1096776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mammals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00" name="Straight Arrow Connector 15"/>
          <p:cNvCxnSpPr/>
          <p:nvPr/>
        </p:nvCxnSpPr>
        <p:spPr>
          <a:xfrm flipH="1">
            <a:off x="7718400" y="2564280"/>
            <a:ext cx="1379160" cy="654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01" name="Straight Arrow Connector 16"/>
          <p:cNvCxnSpPr>
            <a:stCxn id="493" idx="2"/>
            <a:endCxn id="495" idx="0"/>
          </p:cNvCxnSpPr>
          <p:nvPr/>
        </p:nvCxnSpPr>
        <p:spPr>
          <a:xfrm flipH="1">
            <a:off x="9048600" y="2671920"/>
            <a:ext cx="366480" cy="431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02" name="Straight Arrow Connector 19"/>
          <p:cNvCxnSpPr>
            <a:endCxn id="496" idx="0"/>
          </p:cNvCxnSpPr>
          <p:nvPr/>
        </p:nvCxnSpPr>
        <p:spPr>
          <a:xfrm>
            <a:off x="9748080" y="2525760"/>
            <a:ext cx="961560" cy="57780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03" name="Straight Arrow Connector 23"/>
          <p:cNvCxnSpPr/>
          <p:nvPr/>
        </p:nvCxnSpPr>
        <p:spPr>
          <a:xfrm>
            <a:off x="10911600" y="3491640"/>
            <a:ext cx="60372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04" name="Straight Arrow Connector 25"/>
          <p:cNvCxnSpPr>
            <a:stCxn id="496" idx="2"/>
          </p:cNvCxnSpPr>
          <p:nvPr/>
        </p:nvCxnSpPr>
        <p:spPr>
          <a:xfrm flipH="1">
            <a:off x="10502640" y="3527640"/>
            <a:ext cx="207000" cy="649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05" name="Straight Arrow Connector 28"/>
          <p:cNvCxnSpPr>
            <a:stCxn id="494" idx="2"/>
          </p:cNvCxnSpPr>
          <p:nvPr/>
        </p:nvCxnSpPr>
        <p:spPr>
          <a:xfrm>
            <a:off x="7255080" y="3530520"/>
            <a:ext cx="369720" cy="5943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06" name="Straight Arrow Connector 30"/>
          <p:cNvCxnSpPr/>
          <p:nvPr/>
        </p:nvCxnSpPr>
        <p:spPr>
          <a:xfrm flipH="1">
            <a:off x="6572160" y="3528000"/>
            <a:ext cx="541440" cy="65772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507" name="Title 1"/>
          <p:cNvSpPr/>
          <p:nvPr/>
        </p:nvSpPr>
        <p:spPr>
          <a:xfrm>
            <a:off x="596016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gastropods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Title 1"/>
          <p:cNvSpPr/>
          <p:nvPr/>
        </p:nvSpPr>
        <p:spPr>
          <a:xfrm>
            <a:off x="697824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bivalves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09" name="Straight Arrow Connector 40"/>
          <p:cNvCxnSpPr>
            <a:endCxn id="497" idx="0"/>
          </p:cNvCxnSpPr>
          <p:nvPr/>
        </p:nvCxnSpPr>
        <p:spPr>
          <a:xfrm flipH="1">
            <a:off x="9425160" y="3458160"/>
            <a:ext cx="880200" cy="6717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pic>
        <p:nvPicPr>
          <p:cNvPr id="510" name="Picture 24" descr=""/>
          <p:cNvPicPr/>
          <p:nvPr/>
        </p:nvPicPr>
        <p:blipFill>
          <a:blip r:embed="rId1"/>
          <a:stretch/>
        </p:blipFill>
        <p:spPr>
          <a:xfrm>
            <a:off x="356400" y="1561680"/>
            <a:ext cx="5391360" cy="4559400"/>
          </a:xfrm>
          <a:prstGeom prst="rect">
            <a:avLst/>
          </a:prstGeom>
          <a:ln w="0">
            <a:noFill/>
          </a:ln>
        </p:spPr>
      </p:pic>
      <p:sp>
        <p:nvSpPr>
          <p:cNvPr id="511" name="Title 1"/>
          <p:cNvSpPr/>
          <p:nvPr/>
        </p:nvSpPr>
        <p:spPr>
          <a:xfrm>
            <a:off x="8694360" y="150984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12" name="Straight Arrow Connector 27"/>
          <p:cNvCxnSpPr/>
          <p:nvPr/>
        </p:nvCxnSpPr>
        <p:spPr>
          <a:xfrm>
            <a:off x="9415080" y="1816920"/>
            <a:ext cx="720" cy="528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513" name="Oval 18"/>
          <p:cNvSpPr/>
          <p:nvPr/>
        </p:nvSpPr>
        <p:spPr>
          <a:xfrm>
            <a:off x="8431920" y="219996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cxnSp>
        <p:nvCxnSpPr>
          <p:cNvPr id="514" name="Straight Arrow Connector 36"/>
          <p:cNvCxnSpPr/>
          <p:nvPr/>
        </p:nvCxnSpPr>
        <p:spPr>
          <a:xfrm flipH="1">
            <a:off x="173880" y="1935720"/>
            <a:ext cx="9136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Paleontological data in the 21</a:t>
            </a:r>
            <a:r>
              <a:rPr b="0" lang="en-GB" sz="3600" spc="-1" strike="noStrike" baseline="30000">
                <a:solidFill>
                  <a:srgbClr val="005f60"/>
                </a:solidFill>
                <a:latin typeface="Arial"/>
              </a:rPr>
              <a:t>st</a:t>
            </a: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 century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We have gone a long way…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/>
          </p:nvPr>
        </p:nvSpPr>
        <p:spPr>
          <a:xfrm>
            <a:off x="531720" y="5176080"/>
            <a:ext cx="2747520" cy="950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Collectors only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-1960s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Content Placeholder 3"/>
          <p:cNvSpPr/>
          <p:nvPr/>
        </p:nvSpPr>
        <p:spPr>
          <a:xfrm>
            <a:off x="3907800" y="5231160"/>
            <a:ext cx="3105720" cy="114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Pioneers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1960-1990/2000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Content Placeholder 3"/>
          <p:cNvSpPr/>
          <p:nvPr/>
        </p:nvSpPr>
        <p:spPr>
          <a:xfrm>
            <a:off x="7029720" y="5338800"/>
            <a:ext cx="5498280" cy="92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Community of </a:t>
            </a:r>
            <a:br>
              <a:rPr sz="2400"/>
            </a:b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database-based research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8" name="Picture 3" descr=""/>
          <p:cNvPicPr/>
          <p:nvPr/>
        </p:nvPicPr>
        <p:blipFill>
          <a:blip r:embed="rId1"/>
          <a:stretch/>
        </p:blipFill>
        <p:spPr>
          <a:xfrm>
            <a:off x="101520" y="2288880"/>
            <a:ext cx="1654200" cy="1654200"/>
          </a:xfrm>
          <a:prstGeom prst="rect">
            <a:avLst/>
          </a:prstGeom>
          <a:ln w="0">
            <a:noFill/>
          </a:ln>
        </p:spPr>
      </p:pic>
      <p:pic>
        <p:nvPicPr>
          <p:cNvPr id="279" name="Picture 9" descr=""/>
          <p:cNvPicPr/>
          <p:nvPr/>
        </p:nvPicPr>
        <p:blipFill>
          <a:blip r:embed="rId2"/>
          <a:stretch/>
        </p:blipFill>
        <p:spPr>
          <a:xfrm>
            <a:off x="1361880" y="3429000"/>
            <a:ext cx="1654200" cy="1654200"/>
          </a:xfrm>
          <a:prstGeom prst="rect">
            <a:avLst/>
          </a:prstGeom>
          <a:ln w="0">
            <a:noFill/>
          </a:ln>
        </p:spPr>
      </p:pic>
      <p:pic>
        <p:nvPicPr>
          <p:cNvPr id="280" name="Picture 10" descr=""/>
          <p:cNvPicPr/>
          <p:nvPr/>
        </p:nvPicPr>
        <p:blipFill>
          <a:blip r:embed="rId3"/>
          <a:stretch/>
        </p:blipFill>
        <p:spPr>
          <a:xfrm>
            <a:off x="3911040" y="2761560"/>
            <a:ext cx="2758680" cy="1791360"/>
          </a:xfrm>
          <a:prstGeom prst="rect">
            <a:avLst/>
          </a:prstGeom>
          <a:ln w="0">
            <a:noFill/>
          </a:ln>
        </p:spPr>
      </p:pic>
      <p:sp>
        <p:nvSpPr>
          <p:cNvPr id="281" name="Arrow: Right 4"/>
          <p:cNvSpPr/>
          <p:nvPr/>
        </p:nvSpPr>
        <p:spPr>
          <a:xfrm>
            <a:off x="3304080" y="3193920"/>
            <a:ext cx="438120" cy="6411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5f60"/>
          </a:solidFill>
          <a:ln>
            <a:solidFill>
              <a:srgbClr val="0046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282" name="Arrow: Right 12"/>
          <p:cNvSpPr/>
          <p:nvPr/>
        </p:nvSpPr>
        <p:spPr>
          <a:xfrm>
            <a:off x="7071840" y="3301920"/>
            <a:ext cx="438120" cy="6411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5f60"/>
          </a:solidFill>
          <a:ln>
            <a:solidFill>
              <a:srgbClr val="0046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pic>
        <p:nvPicPr>
          <p:cNvPr id="283" name="Picture 13" descr=""/>
          <p:cNvPicPr/>
          <p:nvPr/>
        </p:nvPicPr>
        <p:blipFill>
          <a:blip r:embed="rId4"/>
          <a:stretch/>
        </p:blipFill>
        <p:spPr>
          <a:xfrm>
            <a:off x="8221320" y="2079720"/>
            <a:ext cx="1654200" cy="1395360"/>
          </a:xfrm>
          <a:prstGeom prst="rect">
            <a:avLst/>
          </a:prstGeom>
          <a:ln w="0">
            <a:noFill/>
          </a:ln>
        </p:spPr>
      </p:pic>
      <p:pic>
        <p:nvPicPr>
          <p:cNvPr id="284" name="Picture 14" descr=""/>
          <p:cNvPicPr/>
          <p:nvPr/>
        </p:nvPicPr>
        <p:blipFill>
          <a:blip r:embed="rId5"/>
          <a:stretch/>
        </p:blipFill>
        <p:spPr>
          <a:xfrm>
            <a:off x="7911720" y="3864600"/>
            <a:ext cx="1654200" cy="962640"/>
          </a:xfrm>
          <a:prstGeom prst="rect">
            <a:avLst/>
          </a:prstGeom>
          <a:ln w="0">
            <a:noFill/>
          </a:ln>
        </p:spPr>
      </p:pic>
      <p:pic>
        <p:nvPicPr>
          <p:cNvPr id="285" name="Picture 15" descr=""/>
          <p:cNvPicPr/>
          <p:nvPr/>
        </p:nvPicPr>
        <p:blipFill>
          <a:blip r:embed="rId6"/>
          <a:stretch/>
        </p:blipFill>
        <p:spPr>
          <a:xfrm>
            <a:off x="9700560" y="3657600"/>
            <a:ext cx="1654200" cy="512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Solution 1 – changing directory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6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7" name="Title 1"/>
          <p:cNvSpPr/>
          <p:nvPr/>
        </p:nvSpPr>
        <p:spPr>
          <a:xfrm>
            <a:off x="8803080" y="22474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fossils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Title 1"/>
          <p:cNvSpPr/>
          <p:nvPr/>
        </p:nvSpPr>
        <p:spPr>
          <a:xfrm>
            <a:off x="6643440" y="31060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ff0000"/>
                </a:solidFill>
                <a:latin typeface="Arial"/>
                <a:ea typeface="DejaVu Sans"/>
              </a:rPr>
              <a:t>molluscs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9" name="Title 1"/>
          <p:cNvSpPr/>
          <p:nvPr/>
        </p:nvSpPr>
        <p:spPr>
          <a:xfrm>
            <a:off x="8299800" y="3103200"/>
            <a:ext cx="149796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brachiopods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0" name="Title 1"/>
          <p:cNvSpPr/>
          <p:nvPr/>
        </p:nvSpPr>
        <p:spPr>
          <a:xfrm>
            <a:off x="10010160" y="3103200"/>
            <a:ext cx="139860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vertebrates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Title 1"/>
          <p:cNvSpPr/>
          <p:nvPr/>
        </p:nvSpPr>
        <p:spPr>
          <a:xfrm>
            <a:off x="88135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reptiles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2" name="Title 1"/>
          <p:cNvSpPr/>
          <p:nvPr/>
        </p:nvSpPr>
        <p:spPr>
          <a:xfrm>
            <a:off x="99547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birds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3" name="Title 1"/>
          <p:cNvSpPr/>
          <p:nvPr/>
        </p:nvSpPr>
        <p:spPr>
          <a:xfrm>
            <a:off x="1096776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mammals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24" name="Straight Arrow Connector 15"/>
          <p:cNvCxnSpPr/>
          <p:nvPr/>
        </p:nvCxnSpPr>
        <p:spPr>
          <a:xfrm flipH="1">
            <a:off x="7718400" y="2564280"/>
            <a:ext cx="1379160" cy="654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25" name="Straight Arrow Connector 16"/>
          <p:cNvCxnSpPr>
            <a:stCxn id="517" idx="2"/>
            <a:endCxn id="519" idx="0"/>
          </p:cNvCxnSpPr>
          <p:nvPr/>
        </p:nvCxnSpPr>
        <p:spPr>
          <a:xfrm flipH="1">
            <a:off x="9048600" y="2671920"/>
            <a:ext cx="366480" cy="431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26" name="Straight Arrow Connector 19"/>
          <p:cNvCxnSpPr>
            <a:endCxn id="520" idx="0"/>
          </p:cNvCxnSpPr>
          <p:nvPr/>
        </p:nvCxnSpPr>
        <p:spPr>
          <a:xfrm>
            <a:off x="9748080" y="2525760"/>
            <a:ext cx="961560" cy="57780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27" name="Straight Arrow Connector 23"/>
          <p:cNvCxnSpPr/>
          <p:nvPr/>
        </p:nvCxnSpPr>
        <p:spPr>
          <a:xfrm>
            <a:off x="10911600" y="3491640"/>
            <a:ext cx="60372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28" name="Straight Arrow Connector 25"/>
          <p:cNvCxnSpPr>
            <a:stCxn id="520" idx="2"/>
          </p:cNvCxnSpPr>
          <p:nvPr/>
        </p:nvCxnSpPr>
        <p:spPr>
          <a:xfrm flipH="1">
            <a:off x="10502640" y="3527640"/>
            <a:ext cx="207000" cy="649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29" name="Straight Arrow Connector 28"/>
          <p:cNvCxnSpPr>
            <a:stCxn id="518" idx="2"/>
          </p:cNvCxnSpPr>
          <p:nvPr/>
        </p:nvCxnSpPr>
        <p:spPr>
          <a:xfrm>
            <a:off x="7255080" y="3530520"/>
            <a:ext cx="369720" cy="5943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30" name="Straight Arrow Connector 30"/>
          <p:cNvCxnSpPr/>
          <p:nvPr/>
        </p:nvCxnSpPr>
        <p:spPr>
          <a:xfrm flipH="1">
            <a:off x="6572160" y="3528000"/>
            <a:ext cx="541440" cy="65772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531" name="Title 1"/>
          <p:cNvSpPr/>
          <p:nvPr/>
        </p:nvSpPr>
        <p:spPr>
          <a:xfrm>
            <a:off x="596016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gastropods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Title 1"/>
          <p:cNvSpPr/>
          <p:nvPr/>
        </p:nvSpPr>
        <p:spPr>
          <a:xfrm>
            <a:off x="697824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bivalves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33" name="Straight Arrow Connector 40"/>
          <p:cNvCxnSpPr>
            <a:endCxn id="521" idx="0"/>
          </p:cNvCxnSpPr>
          <p:nvPr/>
        </p:nvCxnSpPr>
        <p:spPr>
          <a:xfrm flipH="1">
            <a:off x="9425160" y="3458160"/>
            <a:ext cx="880200" cy="6717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pic>
        <p:nvPicPr>
          <p:cNvPr id="534" name="Picture 24" descr=""/>
          <p:cNvPicPr/>
          <p:nvPr/>
        </p:nvPicPr>
        <p:blipFill>
          <a:blip r:embed="rId1"/>
          <a:stretch/>
        </p:blipFill>
        <p:spPr>
          <a:xfrm>
            <a:off x="356400" y="1561680"/>
            <a:ext cx="5391360" cy="4559400"/>
          </a:xfrm>
          <a:prstGeom prst="rect">
            <a:avLst/>
          </a:prstGeom>
          <a:ln w="0">
            <a:noFill/>
          </a:ln>
        </p:spPr>
      </p:pic>
      <p:sp>
        <p:nvSpPr>
          <p:cNvPr id="535" name="Title 1"/>
          <p:cNvSpPr/>
          <p:nvPr/>
        </p:nvSpPr>
        <p:spPr>
          <a:xfrm>
            <a:off x="8694360" y="150984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36" name="Straight Arrow Connector 27"/>
          <p:cNvCxnSpPr/>
          <p:nvPr/>
        </p:nvCxnSpPr>
        <p:spPr>
          <a:xfrm>
            <a:off x="9415080" y="1816920"/>
            <a:ext cx="720" cy="528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37" name="Straight Arrow Connector 36"/>
          <p:cNvCxnSpPr/>
          <p:nvPr/>
        </p:nvCxnSpPr>
        <p:spPr>
          <a:xfrm flipH="1">
            <a:off x="244440" y="2095200"/>
            <a:ext cx="9136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538" name="Oval 29"/>
          <p:cNvSpPr/>
          <p:nvPr/>
        </p:nvSpPr>
        <p:spPr>
          <a:xfrm>
            <a:off x="8431920" y="219996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Solution 1 – changing directory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0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1" name="Title 1"/>
          <p:cNvSpPr/>
          <p:nvPr/>
        </p:nvSpPr>
        <p:spPr>
          <a:xfrm>
            <a:off x="8803080" y="22474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fossils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2" name="Title 1"/>
          <p:cNvSpPr/>
          <p:nvPr/>
        </p:nvSpPr>
        <p:spPr>
          <a:xfrm>
            <a:off x="6643440" y="31060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molluscs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3" name="Title 1"/>
          <p:cNvSpPr/>
          <p:nvPr/>
        </p:nvSpPr>
        <p:spPr>
          <a:xfrm>
            <a:off x="8299800" y="3103200"/>
            <a:ext cx="149796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ff0000"/>
                </a:solidFill>
                <a:latin typeface="Arial"/>
                <a:ea typeface="DejaVu Sans"/>
              </a:rPr>
              <a:t>brachiopods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4" name="Title 1"/>
          <p:cNvSpPr/>
          <p:nvPr/>
        </p:nvSpPr>
        <p:spPr>
          <a:xfrm>
            <a:off x="10010160" y="3103200"/>
            <a:ext cx="139860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ff0000"/>
                </a:solidFill>
                <a:latin typeface="Arial"/>
                <a:ea typeface="DejaVu Sans"/>
              </a:rPr>
              <a:t>vertebrates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5" name="Title 1"/>
          <p:cNvSpPr/>
          <p:nvPr/>
        </p:nvSpPr>
        <p:spPr>
          <a:xfrm>
            <a:off x="88135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reptiles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6" name="Title 1"/>
          <p:cNvSpPr/>
          <p:nvPr/>
        </p:nvSpPr>
        <p:spPr>
          <a:xfrm>
            <a:off x="99547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birds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7" name="Title 1"/>
          <p:cNvSpPr/>
          <p:nvPr/>
        </p:nvSpPr>
        <p:spPr>
          <a:xfrm>
            <a:off x="1096776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mammals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48" name="Straight Arrow Connector 15"/>
          <p:cNvCxnSpPr/>
          <p:nvPr/>
        </p:nvCxnSpPr>
        <p:spPr>
          <a:xfrm flipH="1">
            <a:off x="7718400" y="2564280"/>
            <a:ext cx="1379160" cy="654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49" name="Straight Arrow Connector 16"/>
          <p:cNvCxnSpPr>
            <a:stCxn id="541" idx="2"/>
            <a:endCxn id="543" idx="0"/>
          </p:cNvCxnSpPr>
          <p:nvPr/>
        </p:nvCxnSpPr>
        <p:spPr>
          <a:xfrm flipH="1">
            <a:off x="9048600" y="2671920"/>
            <a:ext cx="366480" cy="431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50" name="Straight Arrow Connector 19"/>
          <p:cNvCxnSpPr>
            <a:endCxn id="544" idx="0"/>
          </p:cNvCxnSpPr>
          <p:nvPr/>
        </p:nvCxnSpPr>
        <p:spPr>
          <a:xfrm>
            <a:off x="9748080" y="2525760"/>
            <a:ext cx="961560" cy="57780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51" name="Straight Arrow Connector 23"/>
          <p:cNvCxnSpPr/>
          <p:nvPr/>
        </p:nvCxnSpPr>
        <p:spPr>
          <a:xfrm>
            <a:off x="10911600" y="3491640"/>
            <a:ext cx="60372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52" name="Straight Arrow Connector 25"/>
          <p:cNvCxnSpPr>
            <a:stCxn id="544" idx="2"/>
          </p:cNvCxnSpPr>
          <p:nvPr/>
        </p:nvCxnSpPr>
        <p:spPr>
          <a:xfrm flipH="1">
            <a:off x="10502640" y="3527640"/>
            <a:ext cx="207000" cy="649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53" name="Straight Arrow Connector 28"/>
          <p:cNvCxnSpPr>
            <a:stCxn id="542" idx="2"/>
          </p:cNvCxnSpPr>
          <p:nvPr/>
        </p:nvCxnSpPr>
        <p:spPr>
          <a:xfrm>
            <a:off x="7255080" y="3530520"/>
            <a:ext cx="369720" cy="5943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54" name="Straight Arrow Connector 30"/>
          <p:cNvCxnSpPr/>
          <p:nvPr/>
        </p:nvCxnSpPr>
        <p:spPr>
          <a:xfrm flipH="1">
            <a:off x="6572160" y="3528000"/>
            <a:ext cx="541440" cy="65772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555" name="Title 1"/>
          <p:cNvSpPr/>
          <p:nvPr/>
        </p:nvSpPr>
        <p:spPr>
          <a:xfrm>
            <a:off x="596016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gastropods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6" name="Title 1"/>
          <p:cNvSpPr/>
          <p:nvPr/>
        </p:nvSpPr>
        <p:spPr>
          <a:xfrm>
            <a:off x="697824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bivalves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57" name="Straight Arrow Connector 40"/>
          <p:cNvCxnSpPr>
            <a:endCxn id="545" idx="0"/>
          </p:cNvCxnSpPr>
          <p:nvPr/>
        </p:nvCxnSpPr>
        <p:spPr>
          <a:xfrm flipH="1">
            <a:off x="9425160" y="3458160"/>
            <a:ext cx="880200" cy="6717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pic>
        <p:nvPicPr>
          <p:cNvPr id="558" name="Picture 24" descr=""/>
          <p:cNvPicPr/>
          <p:nvPr/>
        </p:nvPicPr>
        <p:blipFill>
          <a:blip r:embed="rId1"/>
          <a:stretch/>
        </p:blipFill>
        <p:spPr>
          <a:xfrm>
            <a:off x="356400" y="1561680"/>
            <a:ext cx="5391360" cy="4559400"/>
          </a:xfrm>
          <a:prstGeom prst="rect">
            <a:avLst/>
          </a:prstGeom>
          <a:ln w="0">
            <a:noFill/>
          </a:ln>
        </p:spPr>
      </p:pic>
      <p:sp>
        <p:nvSpPr>
          <p:cNvPr id="559" name="Title 1"/>
          <p:cNvSpPr/>
          <p:nvPr/>
        </p:nvSpPr>
        <p:spPr>
          <a:xfrm>
            <a:off x="8694360" y="150984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60" name="Straight Arrow Connector 27"/>
          <p:cNvCxnSpPr/>
          <p:nvPr/>
        </p:nvCxnSpPr>
        <p:spPr>
          <a:xfrm>
            <a:off x="9415080" y="1816920"/>
            <a:ext cx="720" cy="528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61" name="Straight Arrow Connector 36"/>
          <p:cNvCxnSpPr/>
          <p:nvPr/>
        </p:nvCxnSpPr>
        <p:spPr>
          <a:xfrm flipH="1">
            <a:off x="244440" y="2240640"/>
            <a:ext cx="9136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562" name="Oval 29"/>
          <p:cNvSpPr/>
          <p:nvPr/>
        </p:nvSpPr>
        <p:spPr>
          <a:xfrm>
            <a:off x="8431920" y="219996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Solution 1 – changing directory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4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5" name="Title 1"/>
          <p:cNvSpPr/>
          <p:nvPr/>
        </p:nvSpPr>
        <p:spPr>
          <a:xfrm>
            <a:off x="8803080" y="22474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fossils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6" name="Title 1"/>
          <p:cNvSpPr/>
          <p:nvPr/>
        </p:nvSpPr>
        <p:spPr>
          <a:xfrm>
            <a:off x="6643440" y="31060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molluscs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Title 1"/>
          <p:cNvSpPr/>
          <p:nvPr/>
        </p:nvSpPr>
        <p:spPr>
          <a:xfrm>
            <a:off x="8299800" y="3103200"/>
            <a:ext cx="149796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brachiopods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8" name="Title 1"/>
          <p:cNvSpPr/>
          <p:nvPr/>
        </p:nvSpPr>
        <p:spPr>
          <a:xfrm>
            <a:off x="10010160" y="3103200"/>
            <a:ext cx="139860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vertebrates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Title 1"/>
          <p:cNvSpPr/>
          <p:nvPr/>
        </p:nvSpPr>
        <p:spPr>
          <a:xfrm>
            <a:off x="88135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reptiles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Title 1"/>
          <p:cNvSpPr/>
          <p:nvPr/>
        </p:nvSpPr>
        <p:spPr>
          <a:xfrm>
            <a:off x="99547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birds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1" name="Title 1"/>
          <p:cNvSpPr/>
          <p:nvPr/>
        </p:nvSpPr>
        <p:spPr>
          <a:xfrm>
            <a:off x="1096776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mammals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72" name="Straight Arrow Connector 15"/>
          <p:cNvCxnSpPr/>
          <p:nvPr/>
        </p:nvCxnSpPr>
        <p:spPr>
          <a:xfrm flipH="1">
            <a:off x="7718400" y="2564280"/>
            <a:ext cx="1379160" cy="654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73" name="Straight Arrow Connector 16"/>
          <p:cNvCxnSpPr>
            <a:stCxn id="565" idx="2"/>
            <a:endCxn id="567" idx="0"/>
          </p:cNvCxnSpPr>
          <p:nvPr/>
        </p:nvCxnSpPr>
        <p:spPr>
          <a:xfrm flipH="1">
            <a:off x="9048600" y="2671920"/>
            <a:ext cx="366480" cy="431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74" name="Straight Arrow Connector 19"/>
          <p:cNvCxnSpPr>
            <a:endCxn id="568" idx="0"/>
          </p:cNvCxnSpPr>
          <p:nvPr/>
        </p:nvCxnSpPr>
        <p:spPr>
          <a:xfrm>
            <a:off x="9748080" y="2525760"/>
            <a:ext cx="961560" cy="57780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75" name="Straight Arrow Connector 23"/>
          <p:cNvCxnSpPr/>
          <p:nvPr/>
        </p:nvCxnSpPr>
        <p:spPr>
          <a:xfrm>
            <a:off x="10911600" y="3491640"/>
            <a:ext cx="60372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76" name="Straight Arrow Connector 25"/>
          <p:cNvCxnSpPr>
            <a:stCxn id="568" idx="2"/>
          </p:cNvCxnSpPr>
          <p:nvPr/>
        </p:nvCxnSpPr>
        <p:spPr>
          <a:xfrm flipH="1">
            <a:off x="10502640" y="3527640"/>
            <a:ext cx="207000" cy="649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77" name="Straight Arrow Connector 28"/>
          <p:cNvCxnSpPr>
            <a:stCxn id="566" idx="2"/>
          </p:cNvCxnSpPr>
          <p:nvPr/>
        </p:nvCxnSpPr>
        <p:spPr>
          <a:xfrm>
            <a:off x="7255080" y="3530520"/>
            <a:ext cx="369720" cy="5943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78" name="Straight Arrow Connector 30"/>
          <p:cNvCxnSpPr/>
          <p:nvPr/>
        </p:nvCxnSpPr>
        <p:spPr>
          <a:xfrm flipH="1">
            <a:off x="6572160" y="3528000"/>
            <a:ext cx="541440" cy="65772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579" name="Title 1"/>
          <p:cNvSpPr/>
          <p:nvPr/>
        </p:nvSpPr>
        <p:spPr>
          <a:xfrm>
            <a:off x="596016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gastropods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0" name="Title 1"/>
          <p:cNvSpPr/>
          <p:nvPr/>
        </p:nvSpPr>
        <p:spPr>
          <a:xfrm>
            <a:off x="697824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bivalves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81" name="Straight Arrow Connector 40"/>
          <p:cNvCxnSpPr>
            <a:endCxn id="569" idx="0"/>
          </p:cNvCxnSpPr>
          <p:nvPr/>
        </p:nvCxnSpPr>
        <p:spPr>
          <a:xfrm flipH="1">
            <a:off x="9425160" y="3458160"/>
            <a:ext cx="880200" cy="6717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pic>
        <p:nvPicPr>
          <p:cNvPr id="582" name="Picture 24" descr=""/>
          <p:cNvPicPr/>
          <p:nvPr/>
        </p:nvPicPr>
        <p:blipFill>
          <a:blip r:embed="rId1"/>
          <a:stretch/>
        </p:blipFill>
        <p:spPr>
          <a:xfrm>
            <a:off x="356400" y="1561680"/>
            <a:ext cx="5391360" cy="4559400"/>
          </a:xfrm>
          <a:prstGeom prst="rect">
            <a:avLst/>
          </a:prstGeom>
          <a:ln w="0">
            <a:noFill/>
          </a:ln>
        </p:spPr>
      </p:pic>
      <p:sp>
        <p:nvSpPr>
          <p:cNvPr id="583" name="Title 1"/>
          <p:cNvSpPr/>
          <p:nvPr/>
        </p:nvSpPr>
        <p:spPr>
          <a:xfrm>
            <a:off x="8694360" y="150984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84" name="Straight Arrow Connector 27"/>
          <p:cNvCxnSpPr/>
          <p:nvPr/>
        </p:nvCxnSpPr>
        <p:spPr>
          <a:xfrm>
            <a:off x="9415080" y="1816920"/>
            <a:ext cx="720" cy="528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85" name="Straight Arrow Connector 36"/>
          <p:cNvCxnSpPr/>
          <p:nvPr/>
        </p:nvCxnSpPr>
        <p:spPr>
          <a:xfrm flipH="1">
            <a:off x="244440" y="2370960"/>
            <a:ext cx="9136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586" name="Oval 29"/>
          <p:cNvSpPr/>
          <p:nvPr/>
        </p:nvSpPr>
        <p:spPr>
          <a:xfrm>
            <a:off x="6228720" y="305856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Solution 1 – changing directory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8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9" name="Title 1"/>
          <p:cNvSpPr/>
          <p:nvPr/>
        </p:nvSpPr>
        <p:spPr>
          <a:xfrm>
            <a:off x="8803080" y="22474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fossils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0" name="Title 1"/>
          <p:cNvSpPr/>
          <p:nvPr/>
        </p:nvSpPr>
        <p:spPr>
          <a:xfrm>
            <a:off x="6643440" y="31060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molluscs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1" name="Title 1"/>
          <p:cNvSpPr/>
          <p:nvPr/>
        </p:nvSpPr>
        <p:spPr>
          <a:xfrm>
            <a:off x="8299800" y="3103200"/>
            <a:ext cx="149796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brachiopods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2" name="Title 1"/>
          <p:cNvSpPr/>
          <p:nvPr/>
        </p:nvSpPr>
        <p:spPr>
          <a:xfrm>
            <a:off x="10010160" y="3103200"/>
            <a:ext cx="139860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vertebrates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3" name="Title 1"/>
          <p:cNvSpPr/>
          <p:nvPr/>
        </p:nvSpPr>
        <p:spPr>
          <a:xfrm>
            <a:off x="88135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reptiles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4" name="Title 1"/>
          <p:cNvSpPr/>
          <p:nvPr/>
        </p:nvSpPr>
        <p:spPr>
          <a:xfrm>
            <a:off x="99547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birds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5" name="Title 1"/>
          <p:cNvSpPr/>
          <p:nvPr/>
        </p:nvSpPr>
        <p:spPr>
          <a:xfrm>
            <a:off x="1096776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mammals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96" name="Straight Arrow Connector 15"/>
          <p:cNvCxnSpPr/>
          <p:nvPr/>
        </p:nvCxnSpPr>
        <p:spPr>
          <a:xfrm flipH="1">
            <a:off x="7718400" y="2564280"/>
            <a:ext cx="1379160" cy="654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97" name="Straight Arrow Connector 16"/>
          <p:cNvCxnSpPr>
            <a:stCxn id="589" idx="2"/>
            <a:endCxn id="591" idx="0"/>
          </p:cNvCxnSpPr>
          <p:nvPr/>
        </p:nvCxnSpPr>
        <p:spPr>
          <a:xfrm flipH="1">
            <a:off x="9048600" y="2671920"/>
            <a:ext cx="366480" cy="431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98" name="Straight Arrow Connector 19"/>
          <p:cNvCxnSpPr>
            <a:endCxn id="592" idx="0"/>
          </p:cNvCxnSpPr>
          <p:nvPr/>
        </p:nvCxnSpPr>
        <p:spPr>
          <a:xfrm>
            <a:off x="9748080" y="2525760"/>
            <a:ext cx="961560" cy="57780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599" name="Straight Arrow Connector 23"/>
          <p:cNvCxnSpPr/>
          <p:nvPr/>
        </p:nvCxnSpPr>
        <p:spPr>
          <a:xfrm>
            <a:off x="10911600" y="3491640"/>
            <a:ext cx="60372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00" name="Straight Arrow Connector 25"/>
          <p:cNvCxnSpPr>
            <a:stCxn id="592" idx="2"/>
          </p:cNvCxnSpPr>
          <p:nvPr/>
        </p:nvCxnSpPr>
        <p:spPr>
          <a:xfrm flipH="1">
            <a:off x="10502640" y="3527640"/>
            <a:ext cx="207000" cy="649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01" name="Straight Arrow Connector 28"/>
          <p:cNvCxnSpPr>
            <a:stCxn id="590" idx="2"/>
          </p:cNvCxnSpPr>
          <p:nvPr/>
        </p:nvCxnSpPr>
        <p:spPr>
          <a:xfrm>
            <a:off x="7255080" y="3530520"/>
            <a:ext cx="369720" cy="5943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02" name="Straight Arrow Connector 30"/>
          <p:cNvCxnSpPr/>
          <p:nvPr/>
        </p:nvCxnSpPr>
        <p:spPr>
          <a:xfrm flipH="1">
            <a:off x="6572160" y="3528000"/>
            <a:ext cx="541440" cy="65772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603" name="Title 1"/>
          <p:cNvSpPr/>
          <p:nvPr/>
        </p:nvSpPr>
        <p:spPr>
          <a:xfrm>
            <a:off x="596016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ff0000"/>
                </a:solidFill>
                <a:latin typeface="Arial"/>
                <a:ea typeface="DejaVu Sans"/>
              </a:rPr>
              <a:t>gastropods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4" name="Title 1"/>
          <p:cNvSpPr/>
          <p:nvPr/>
        </p:nvSpPr>
        <p:spPr>
          <a:xfrm>
            <a:off x="697824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ff0000"/>
                </a:solidFill>
                <a:latin typeface="Arial"/>
                <a:ea typeface="DejaVu Sans"/>
              </a:rPr>
              <a:t>bivalves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05" name="Straight Arrow Connector 40"/>
          <p:cNvCxnSpPr>
            <a:endCxn id="593" idx="0"/>
          </p:cNvCxnSpPr>
          <p:nvPr/>
        </p:nvCxnSpPr>
        <p:spPr>
          <a:xfrm flipH="1">
            <a:off x="9425160" y="3458160"/>
            <a:ext cx="880200" cy="6717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pic>
        <p:nvPicPr>
          <p:cNvPr id="606" name="Picture 24" descr=""/>
          <p:cNvPicPr/>
          <p:nvPr/>
        </p:nvPicPr>
        <p:blipFill>
          <a:blip r:embed="rId1"/>
          <a:stretch/>
        </p:blipFill>
        <p:spPr>
          <a:xfrm>
            <a:off x="356400" y="1561680"/>
            <a:ext cx="5391360" cy="4559400"/>
          </a:xfrm>
          <a:prstGeom prst="rect">
            <a:avLst/>
          </a:prstGeom>
          <a:ln w="0">
            <a:noFill/>
          </a:ln>
        </p:spPr>
      </p:pic>
      <p:sp>
        <p:nvSpPr>
          <p:cNvPr id="607" name="Title 1"/>
          <p:cNvSpPr/>
          <p:nvPr/>
        </p:nvSpPr>
        <p:spPr>
          <a:xfrm>
            <a:off x="8694360" y="150984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08" name="Straight Arrow Connector 27"/>
          <p:cNvCxnSpPr/>
          <p:nvPr/>
        </p:nvCxnSpPr>
        <p:spPr>
          <a:xfrm>
            <a:off x="9415080" y="1816920"/>
            <a:ext cx="720" cy="528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09" name="Straight Arrow Connector 36"/>
          <p:cNvCxnSpPr/>
          <p:nvPr/>
        </p:nvCxnSpPr>
        <p:spPr>
          <a:xfrm flipH="1">
            <a:off x="244440" y="2530800"/>
            <a:ext cx="9136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610" name="Oval 29"/>
          <p:cNvSpPr/>
          <p:nvPr/>
        </p:nvSpPr>
        <p:spPr>
          <a:xfrm>
            <a:off x="6228720" y="305856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Solution 1 – changing directory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2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3" name="Title 1"/>
          <p:cNvSpPr/>
          <p:nvPr/>
        </p:nvSpPr>
        <p:spPr>
          <a:xfrm>
            <a:off x="8803080" y="22474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fossils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Title 1"/>
          <p:cNvSpPr/>
          <p:nvPr/>
        </p:nvSpPr>
        <p:spPr>
          <a:xfrm>
            <a:off x="6643440" y="31060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molluscs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5" name="Title 1"/>
          <p:cNvSpPr/>
          <p:nvPr/>
        </p:nvSpPr>
        <p:spPr>
          <a:xfrm>
            <a:off x="8299800" y="3103200"/>
            <a:ext cx="149796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brachiopods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6" name="Title 1"/>
          <p:cNvSpPr/>
          <p:nvPr/>
        </p:nvSpPr>
        <p:spPr>
          <a:xfrm>
            <a:off x="10010160" y="3103200"/>
            <a:ext cx="139860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vertebrates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7" name="Title 1"/>
          <p:cNvSpPr/>
          <p:nvPr/>
        </p:nvSpPr>
        <p:spPr>
          <a:xfrm>
            <a:off x="88135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reptiles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8" name="Title 1"/>
          <p:cNvSpPr/>
          <p:nvPr/>
        </p:nvSpPr>
        <p:spPr>
          <a:xfrm>
            <a:off x="99547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birds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9" name="Title 1"/>
          <p:cNvSpPr/>
          <p:nvPr/>
        </p:nvSpPr>
        <p:spPr>
          <a:xfrm>
            <a:off x="1096776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mammals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20" name="Straight Arrow Connector 15"/>
          <p:cNvCxnSpPr/>
          <p:nvPr/>
        </p:nvCxnSpPr>
        <p:spPr>
          <a:xfrm flipH="1">
            <a:off x="7718400" y="2564280"/>
            <a:ext cx="1379160" cy="654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21" name="Straight Arrow Connector 16"/>
          <p:cNvCxnSpPr>
            <a:stCxn id="613" idx="2"/>
            <a:endCxn id="615" idx="0"/>
          </p:cNvCxnSpPr>
          <p:nvPr/>
        </p:nvCxnSpPr>
        <p:spPr>
          <a:xfrm flipH="1">
            <a:off x="9048600" y="2671920"/>
            <a:ext cx="366480" cy="431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22" name="Straight Arrow Connector 19"/>
          <p:cNvCxnSpPr>
            <a:endCxn id="616" idx="0"/>
          </p:cNvCxnSpPr>
          <p:nvPr/>
        </p:nvCxnSpPr>
        <p:spPr>
          <a:xfrm>
            <a:off x="9748080" y="2525760"/>
            <a:ext cx="961560" cy="57780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23" name="Straight Arrow Connector 23"/>
          <p:cNvCxnSpPr/>
          <p:nvPr/>
        </p:nvCxnSpPr>
        <p:spPr>
          <a:xfrm>
            <a:off x="10911600" y="3491640"/>
            <a:ext cx="60372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24" name="Straight Arrow Connector 25"/>
          <p:cNvCxnSpPr>
            <a:stCxn id="616" idx="2"/>
          </p:cNvCxnSpPr>
          <p:nvPr/>
        </p:nvCxnSpPr>
        <p:spPr>
          <a:xfrm flipH="1">
            <a:off x="10502640" y="3527640"/>
            <a:ext cx="207000" cy="649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25" name="Straight Arrow Connector 28"/>
          <p:cNvCxnSpPr>
            <a:stCxn id="614" idx="2"/>
          </p:cNvCxnSpPr>
          <p:nvPr/>
        </p:nvCxnSpPr>
        <p:spPr>
          <a:xfrm>
            <a:off x="7255080" y="3530520"/>
            <a:ext cx="369720" cy="5943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26" name="Straight Arrow Connector 30"/>
          <p:cNvCxnSpPr/>
          <p:nvPr/>
        </p:nvCxnSpPr>
        <p:spPr>
          <a:xfrm flipH="1">
            <a:off x="6572160" y="3528000"/>
            <a:ext cx="541440" cy="65772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627" name="Title 1"/>
          <p:cNvSpPr/>
          <p:nvPr/>
        </p:nvSpPr>
        <p:spPr>
          <a:xfrm>
            <a:off x="596016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gastropods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8" name="Title 1"/>
          <p:cNvSpPr/>
          <p:nvPr/>
        </p:nvSpPr>
        <p:spPr>
          <a:xfrm>
            <a:off x="697824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bivalves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29" name="Straight Arrow Connector 40"/>
          <p:cNvCxnSpPr>
            <a:endCxn id="617" idx="0"/>
          </p:cNvCxnSpPr>
          <p:nvPr/>
        </p:nvCxnSpPr>
        <p:spPr>
          <a:xfrm flipH="1">
            <a:off x="9425160" y="3458160"/>
            <a:ext cx="880200" cy="6717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pic>
        <p:nvPicPr>
          <p:cNvPr id="630" name="Picture 24" descr=""/>
          <p:cNvPicPr/>
          <p:nvPr/>
        </p:nvPicPr>
        <p:blipFill>
          <a:blip r:embed="rId1"/>
          <a:stretch/>
        </p:blipFill>
        <p:spPr>
          <a:xfrm>
            <a:off x="356400" y="1561680"/>
            <a:ext cx="5391360" cy="4559400"/>
          </a:xfrm>
          <a:prstGeom prst="rect">
            <a:avLst/>
          </a:prstGeom>
          <a:ln w="0">
            <a:noFill/>
          </a:ln>
        </p:spPr>
      </p:pic>
      <p:sp>
        <p:nvSpPr>
          <p:cNvPr id="631" name="Title 1"/>
          <p:cNvSpPr/>
          <p:nvPr/>
        </p:nvSpPr>
        <p:spPr>
          <a:xfrm>
            <a:off x="8694360" y="150984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32" name="Straight Arrow Connector 27"/>
          <p:cNvCxnSpPr/>
          <p:nvPr/>
        </p:nvCxnSpPr>
        <p:spPr>
          <a:xfrm>
            <a:off x="9415080" y="1816920"/>
            <a:ext cx="720" cy="528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33" name="Straight Arrow Connector 36"/>
          <p:cNvCxnSpPr/>
          <p:nvPr/>
        </p:nvCxnSpPr>
        <p:spPr>
          <a:xfrm flipH="1">
            <a:off x="244440" y="2646720"/>
            <a:ext cx="9136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634" name="Oval 29"/>
          <p:cNvSpPr/>
          <p:nvPr/>
        </p:nvSpPr>
        <p:spPr>
          <a:xfrm>
            <a:off x="8431920" y="220176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Solution 1 – changing directory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7" name="Title 1"/>
          <p:cNvSpPr/>
          <p:nvPr/>
        </p:nvSpPr>
        <p:spPr>
          <a:xfrm>
            <a:off x="8803080" y="22474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fossils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8" name="Title 1"/>
          <p:cNvSpPr/>
          <p:nvPr/>
        </p:nvSpPr>
        <p:spPr>
          <a:xfrm>
            <a:off x="6643440" y="310608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molluscs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9" name="Title 1"/>
          <p:cNvSpPr/>
          <p:nvPr/>
        </p:nvSpPr>
        <p:spPr>
          <a:xfrm>
            <a:off x="8299800" y="3103200"/>
            <a:ext cx="149796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brachiopods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Title 1"/>
          <p:cNvSpPr/>
          <p:nvPr/>
        </p:nvSpPr>
        <p:spPr>
          <a:xfrm>
            <a:off x="10010160" y="3103200"/>
            <a:ext cx="139860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vertebrates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1" name="Title 1"/>
          <p:cNvSpPr/>
          <p:nvPr/>
        </p:nvSpPr>
        <p:spPr>
          <a:xfrm>
            <a:off x="88135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reptiles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Title 1"/>
          <p:cNvSpPr/>
          <p:nvPr/>
        </p:nvSpPr>
        <p:spPr>
          <a:xfrm>
            <a:off x="995472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birds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3" name="Title 1"/>
          <p:cNvSpPr/>
          <p:nvPr/>
        </p:nvSpPr>
        <p:spPr>
          <a:xfrm>
            <a:off x="10967760" y="41295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d9d9d9"/>
                </a:solidFill>
                <a:latin typeface="Arial"/>
                <a:ea typeface="DejaVu Sans"/>
              </a:rPr>
              <a:t>mammals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44" name="Straight Arrow Connector 15"/>
          <p:cNvCxnSpPr/>
          <p:nvPr/>
        </p:nvCxnSpPr>
        <p:spPr>
          <a:xfrm flipH="1">
            <a:off x="7718400" y="2564280"/>
            <a:ext cx="1379160" cy="654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45" name="Straight Arrow Connector 16"/>
          <p:cNvCxnSpPr>
            <a:stCxn id="637" idx="2"/>
            <a:endCxn id="639" idx="0"/>
          </p:cNvCxnSpPr>
          <p:nvPr/>
        </p:nvCxnSpPr>
        <p:spPr>
          <a:xfrm flipH="1">
            <a:off x="9048600" y="2671920"/>
            <a:ext cx="366480" cy="431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46" name="Straight Arrow Connector 19"/>
          <p:cNvCxnSpPr>
            <a:endCxn id="640" idx="0"/>
          </p:cNvCxnSpPr>
          <p:nvPr/>
        </p:nvCxnSpPr>
        <p:spPr>
          <a:xfrm>
            <a:off x="9748080" y="2525760"/>
            <a:ext cx="961560" cy="57780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47" name="Straight Arrow Connector 23"/>
          <p:cNvCxnSpPr/>
          <p:nvPr/>
        </p:nvCxnSpPr>
        <p:spPr>
          <a:xfrm>
            <a:off x="10911600" y="3491640"/>
            <a:ext cx="60372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48" name="Straight Arrow Connector 25"/>
          <p:cNvCxnSpPr>
            <a:stCxn id="640" idx="2"/>
          </p:cNvCxnSpPr>
          <p:nvPr/>
        </p:nvCxnSpPr>
        <p:spPr>
          <a:xfrm flipH="1">
            <a:off x="10502640" y="3527640"/>
            <a:ext cx="207000" cy="649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49" name="Straight Arrow Connector 28"/>
          <p:cNvCxnSpPr>
            <a:stCxn id="638" idx="2"/>
          </p:cNvCxnSpPr>
          <p:nvPr/>
        </p:nvCxnSpPr>
        <p:spPr>
          <a:xfrm>
            <a:off x="7255080" y="3530520"/>
            <a:ext cx="369720" cy="5943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50" name="Straight Arrow Connector 30"/>
          <p:cNvCxnSpPr/>
          <p:nvPr/>
        </p:nvCxnSpPr>
        <p:spPr>
          <a:xfrm flipH="1">
            <a:off x="6572160" y="3528000"/>
            <a:ext cx="541440" cy="65772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651" name="Title 1"/>
          <p:cNvSpPr/>
          <p:nvPr/>
        </p:nvSpPr>
        <p:spPr>
          <a:xfrm>
            <a:off x="596016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gastropods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2" name="Title 1"/>
          <p:cNvSpPr/>
          <p:nvPr/>
        </p:nvSpPr>
        <p:spPr>
          <a:xfrm>
            <a:off x="6978240" y="4185360"/>
            <a:ext cx="12236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bivalves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53" name="Straight Arrow Connector 40"/>
          <p:cNvCxnSpPr>
            <a:endCxn id="641" idx="0"/>
          </p:cNvCxnSpPr>
          <p:nvPr/>
        </p:nvCxnSpPr>
        <p:spPr>
          <a:xfrm flipH="1">
            <a:off x="9425160" y="3458160"/>
            <a:ext cx="880200" cy="6717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pic>
        <p:nvPicPr>
          <p:cNvPr id="654" name="Picture 24" descr=""/>
          <p:cNvPicPr/>
          <p:nvPr/>
        </p:nvPicPr>
        <p:blipFill>
          <a:blip r:embed="rId1"/>
          <a:stretch/>
        </p:blipFill>
        <p:spPr>
          <a:xfrm>
            <a:off x="356400" y="1561680"/>
            <a:ext cx="5391360" cy="4559400"/>
          </a:xfrm>
          <a:prstGeom prst="rect">
            <a:avLst/>
          </a:prstGeom>
          <a:ln w="0">
            <a:noFill/>
          </a:ln>
        </p:spPr>
      </p:pic>
      <p:sp>
        <p:nvSpPr>
          <p:cNvPr id="655" name="Title 1"/>
          <p:cNvSpPr/>
          <p:nvPr/>
        </p:nvSpPr>
        <p:spPr>
          <a:xfrm>
            <a:off x="8694360" y="150984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56" name="Straight Arrow Connector 27"/>
          <p:cNvCxnSpPr/>
          <p:nvPr/>
        </p:nvCxnSpPr>
        <p:spPr>
          <a:xfrm>
            <a:off x="9415080" y="1816920"/>
            <a:ext cx="720" cy="528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57" name="Straight Arrow Connector 36"/>
          <p:cNvCxnSpPr/>
          <p:nvPr/>
        </p:nvCxnSpPr>
        <p:spPr>
          <a:xfrm flipH="1">
            <a:off x="244440" y="2806560"/>
            <a:ext cx="9136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658" name="Oval 29"/>
          <p:cNvSpPr/>
          <p:nvPr/>
        </p:nvSpPr>
        <p:spPr>
          <a:xfrm>
            <a:off x="9733680" y="304488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Solution 1 – changing directory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0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61" name="Group 48"/>
          <p:cNvGrpSpPr/>
          <p:nvPr/>
        </p:nvGrpSpPr>
        <p:grpSpPr>
          <a:xfrm>
            <a:off x="5960160" y="2247480"/>
            <a:ext cx="6231240" cy="2362320"/>
            <a:chOff x="5960160" y="2247480"/>
            <a:chExt cx="6231240" cy="2362320"/>
          </a:xfrm>
        </p:grpSpPr>
        <p:sp>
          <p:nvSpPr>
            <p:cNvPr id="662" name="Title 1"/>
            <p:cNvSpPr/>
            <p:nvPr/>
          </p:nvSpPr>
          <p:spPr>
            <a:xfrm>
              <a:off x="8803080" y="224748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3" name="Title 1"/>
            <p:cNvSpPr/>
            <p:nvPr/>
          </p:nvSpPr>
          <p:spPr>
            <a:xfrm>
              <a:off x="6643440" y="310608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4" name="Title 1"/>
            <p:cNvSpPr/>
            <p:nvPr/>
          </p:nvSpPr>
          <p:spPr>
            <a:xfrm>
              <a:off x="8299800" y="3103200"/>
              <a:ext cx="149796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5" name="Title 1"/>
            <p:cNvSpPr/>
            <p:nvPr/>
          </p:nvSpPr>
          <p:spPr>
            <a:xfrm>
              <a:off x="10010160" y="3103200"/>
              <a:ext cx="139860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6" name="Title 1"/>
            <p:cNvSpPr/>
            <p:nvPr/>
          </p:nvSpPr>
          <p:spPr>
            <a:xfrm>
              <a:off x="8813520" y="412956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ff000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7" name="Title 1"/>
            <p:cNvSpPr/>
            <p:nvPr/>
          </p:nvSpPr>
          <p:spPr>
            <a:xfrm>
              <a:off x="9954720" y="412956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ff000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8" name="Title 1"/>
            <p:cNvSpPr/>
            <p:nvPr/>
          </p:nvSpPr>
          <p:spPr>
            <a:xfrm>
              <a:off x="10967760" y="412956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ff000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669" name="Straight Arrow Connector 15"/>
            <p:cNvCxnSpPr/>
            <p:nvPr/>
          </p:nvCxnSpPr>
          <p:spPr>
            <a:xfrm flipH="1">
              <a:off x="7718400" y="2564280"/>
              <a:ext cx="1379160" cy="654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670" name="Straight Arrow Connector 16"/>
            <p:cNvCxnSpPr>
              <a:stCxn id="662" idx="2"/>
              <a:endCxn id="664" idx="0"/>
            </p:cNvCxnSpPr>
            <p:nvPr/>
          </p:nvCxnSpPr>
          <p:spPr>
            <a:xfrm flipH="1">
              <a:off x="9048600" y="2671920"/>
              <a:ext cx="366480" cy="4316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671" name="Straight Arrow Connector 19"/>
            <p:cNvCxnSpPr>
              <a:endCxn id="665" idx="0"/>
            </p:cNvCxnSpPr>
            <p:nvPr/>
          </p:nvCxnSpPr>
          <p:spPr>
            <a:xfrm>
              <a:off x="9748080" y="2525760"/>
              <a:ext cx="961560" cy="5778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672" name="Straight Arrow Connector 23"/>
            <p:cNvCxnSpPr/>
            <p:nvPr/>
          </p:nvCxnSpPr>
          <p:spPr>
            <a:xfrm>
              <a:off x="10911600" y="3491640"/>
              <a:ext cx="603720" cy="6850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673" name="Straight Arrow Connector 25"/>
            <p:cNvCxnSpPr>
              <a:stCxn id="665" idx="2"/>
            </p:cNvCxnSpPr>
            <p:nvPr/>
          </p:nvCxnSpPr>
          <p:spPr>
            <a:xfrm flipH="1">
              <a:off x="10502640" y="3527640"/>
              <a:ext cx="207000" cy="6490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674" name="Straight Arrow Connector 28"/>
            <p:cNvCxnSpPr>
              <a:stCxn id="663" idx="2"/>
            </p:cNvCxnSpPr>
            <p:nvPr/>
          </p:nvCxnSpPr>
          <p:spPr>
            <a:xfrm>
              <a:off x="7255080" y="3530520"/>
              <a:ext cx="369720" cy="5943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675" name="Straight Arrow Connector 30"/>
            <p:cNvCxnSpPr/>
            <p:nvPr/>
          </p:nvCxnSpPr>
          <p:spPr>
            <a:xfrm flipH="1">
              <a:off x="6572160" y="3528000"/>
              <a:ext cx="541440" cy="65772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676" name="Title 1"/>
            <p:cNvSpPr/>
            <p:nvPr/>
          </p:nvSpPr>
          <p:spPr>
            <a:xfrm>
              <a:off x="5960160" y="418536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77" name="Title 1"/>
            <p:cNvSpPr/>
            <p:nvPr/>
          </p:nvSpPr>
          <p:spPr>
            <a:xfrm>
              <a:off x="6978240" y="418536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678" name="Straight Arrow Connector 40"/>
            <p:cNvCxnSpPr>
              <a:endCxn id="666" idx="0"/>
            </p:cNvCxnSpPr>
            <p:nvPr/>
          </p:nvCxnSpPr>
          <p:spPr>
            <a:xfrm flipH="1">
              <a:off x="9425160" y="3458160"/>
              <a:ext cx="880200" cy="6717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  <p:pic>
        <p:nvPicPr>
          <p:cNvPr id="679" name="Picture 24" descr=""/>
          <p:cNvPicPr/>
          <p:nvPr/>
        </p:nvPicPr>
        <p:blipFill>
          <a:blip r:embed="rId1"/>
          <a:stretch/>
        </p:blipFill>
        <p:spPr>
          <a:xfrm>
            <a:off x="356400" y="1561680"/>
            <a:ext cx="5391360" cy="4559400"/>
          </a:xfrm>
          <a:prstGeom prst="rect">
            <a:avLst/>
          </a:prstGeom>
          <a:ln w="0">
            <a:noFill/>
          </a:ln>
        </p:spPr>
      </p:pic>
      <p:sp>
        <p:nvSpPr>
          <p:cNvPr id="680" name="Title 1"/>
          <p:cNvSpPr/>
          <p:nvPr/>
        </p:nvSpPr>
        <p:spPr>
          <a:xfrm>
            <a:off x="8694360" y="150984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81" name="Straight Arrow Connector 27"/>
          <p:cNvCxnSpPr/>
          <p:nvPr/>
        </p:nvCxnSpPr>
        <p:spPr>
          <a:xfrm>
            <a:off x="9415080" y="1816920"/>
            <a:ext cx="720" cy="528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682" name="Straight Arrow Connector 36"/>
          <p:cNvCxnSpPr/>
          <p:nvPr/>
        </p:nvCxnSpPr>
        <p:spPr>
          <a:xfrm flipH="1">
            <a:off x="169920" y="2948400"/>
            <a:ext cx="9136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683" name="Oval 29"/>
          <p:cNvSpPr/>
          <p:nvPr/>
        </p:nvSpPr>
        <p:spPr>
          <a:xfrm>
            <a:off x="9733680" y="304488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Solution 1 – changing directory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5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86" name="Group 48"/>
          <p:cNvGrpSpPr/>
          <p:nvPr/>
        </p:nvGrpSpPr>
        <p:grpSpPr>
          <a:xfrm>
            <a:off x="5960160" y="2247480"/>
            <a:ext cx="6231240" cy="2362320"/>
            <a:chOff x="5960160" y="2247480"/>
            <a:chExt cx="6231240" cy="2362320"/>
          </a:xfrm>
        </p:grpSpPr>
        <p:sp>
          <p:nvSpPr>
            <p:cNvPr id="687" name="Title 1"/>
            <p:cNvSpPr/>
            <p:nvPr/>
          </p:nvSpPr>
          <p:spPr>
            <a:xfrm>
              <a:off x="8803080" y="224748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88" name="Title 1"/>
            <p:cNvSpPr/>
            <p:nvPr/>
          </p:nvSpPr>
          <p:spPr>
            <a:xfrm>
              <a:off x="6643440" y="310608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89" name="Title 1"/>
            <p:cNvSpPr/>
            <p:nvPr/>
          </p:nvSpPr>
          <p:spPr>
            <a:xfrm>
              <a:off x="8299800" y="3103200"/>
              <a:ext cx="149796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90" name="Title 1"/>
            <p:cNvSpPr/>
            <p:nvPr/>
          </p:nvSpPr>
          <p:spPr>
            <a:xfrm>
              <a:off x="10010160" y="3103200"/>
              <a:ext cx="139860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91" name="Title 1"/>
            <p:cNvSpPr/>
            <p:nvPr/>
          </p:nvSpPr>
          <p:spPr>
            <a:xfrm>
              <a:off x="8813520" y="412956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ff000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92" name="Title 1"/>
            <p:cNvSpPr/>
            <p:nvPr/>
          </p:nvSpPr>
          <p:spPr>
            <a:xfrm>
              <a:off x="9954720" y="412956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ff000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93" name="Title 1"/>
            <p:cNvSpPr/>
            <p:nvPr/>
          </p:nvSpPr>
          <p:spPr>
            <a:xfrm>
              <a:off x="10967760" y="412956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ff000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694" name="Straight Arrow Connector 15"/>
            <p:cNvCxnSpPr/>
            <p:nvPr/>
          </p:nvCxnSpPr>
          <p:spPr>
            <a:xfrm flipH="1">
              <a:off x="7718400" y="2564280"/>
              <a:ext cx="1379160" cy="654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695" name="Straight Arrow Connector 16"/>
            <p:cNvCxnSpPr>
              <a:stCxn id="687" idx="2"/>
              <a:endCxn id="689" idx="0"/>
            </p:cNvCxnSpPr>
            <p:nvPr/>
          </p:nvCxnSpPr>
          <p:spPr>
            <a:xfrm flipH="1">
              <a:off x="9048600" y="2671920"/>
              <a:ext cx="366480" cy="4316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696" name="Straight Arrow Connector 19"/>
            <p:cNvCxnSpPr>
              <a:endCxn id="690" idx="0"/>
            </p:cNvCxnSpPr>
            <p:nvPr/>
          </p:nvCxnSpPr>
          <p:spPr>
            <a:xfrm>
              <a:off x="9748080" y="2525760"/>
              <a:ext cx="961560" cy="5778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697" name="Straight Arrow Connector 23"/>
            <p:cNvCxnSpPr/>
            <p:nvPr/>
          </p:nvCxnSpPr>
          <p:spPr>
            <a:xfrm>
              <a:off x="10911600" y="3491640"/>
              <a:ext cx="603720" cy="6850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698" name="Straight Arrow Connector 25"/>
            <p:cNvCxnSpPr>
              <a:stCxn id="690" idx="2"/>
            </p:cNvCxnSpPr>
            <p:nvPr/>
          </p:nvCxnSpPr>
          <p:spPr>
            <a:xfrm flipH="1">
              <a:off x="10502640" y="3527640"/>
              <a:ext cx="207000" cy="6490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699" name="Straight Arrow Connector 28"/>
            <p:cNvCxnSpPr>
              <a:stCxn id="688" idx="2"/>
            </p:cNvCxnSpPr>
            <p:nvPr/>
          </p:nvCxnSpPr>
          <p:spPr>
            <a:xfrm>
              <a:off x="7255080" y="3530520"/>
              <a:ext cx="369720" cy="5943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00" name="Straight Arrow Connector 30"/>
            <p:cNvCxnSpPr/>
            <p:nvPr/>
          </p:nvCxnSpPr>
          <p:spPr>
            <a:xfrm flipH="1">
              <a:off x="6572160" y="3528000"/>
              <a:ext cx="541440" cy="65772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701" name="Title 1"/>
            <p:cNvSpPr/>
            <p:nvPr/>
          </p:nvSpPr>
          <p:spPr>
            <a:xfrm>
              <a:off x="5960160" y="418536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02" name="Title 1"/>
            <p:cNvSpPr/>
            <p:nvPr/>
          </p:nvSpPr>
          <p:spPr>
            <a:xfrm>
              <a:off x="6978240" y="4185360"/>
              <a:ext cx="1223640" cy="4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703" name="Straight Arrow Connector 40"/>
            <p:cNvCxnSpPr>
              <a:endCxn id="691" idx="0"/>
            </p:cNvCxnSpPr>
            <p:nvPr/>
          </p:nvCxnSpPr>
          <p:spPr>
            <a:xfrm flipH="1">
              <a:off x="9425160" y="3458160"/>
              <a:ext cx="880200" cy="6717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  <p:pic>
        <p:nvPicPr>
          <p:cNvPr id="704" name="Picture 24" descr=""/>
          <p:cNvPicPr/>
          <p:nvPr/>
        </p:nvPicPr>
        <p:blipFill>
          <a:blip r:embed="rId1"/>
          <a:stretch/>
        </p:blipFill>
        <p:spPr>
          <a:xfrm>
            <a:off x="356400" y="1561680"/>
            <a:ext cx="5391360" cy="4559400"/>
          </a:xfrm>
          <a:prstGeom prst="rect">
            <a:avLst/>
          </a:prstGeom>
          <a:ln w="0">
            <a:noFill/>
          </a:ln>
        </p:spPr>
      </p:pic>
      <p:sp>
        <p:nvSpPr>
          <p:cNvPr id="705" name="Title 1"/>
          <p:cNvSpPr/>
          <p:nvPr/>
        </p:nvSpPr>
        <p:spPr>
          <a:xfrm>
            <a:off x="8694360" y="150984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06" name="Straight Arrow Connector 27"/>
          <p:cNvCxnSpPr/>
          <p:nvPr/>
        </p:nvCxnSpPr>
        <p:spPr>
          <a:xfrm>
            <a:off x="9415080" y="1816920"/>
            <a:ext cx="720" cy="5288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707" name="Straight Arrow Connector 36"/>
          <p:cNvCxnSpPr/>
          <p:nvPr/>
        </p:nvCxnSpPr>
        <p:spPr>
          <a:xfrm flipH="1">
            <a:off x="169920" y="2948400"/>
            <a:ext cx="9136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708" name="Oval 29"/>
          <p:cNvSpPr/>
          <p:nvPr/>
        </p:nvSpPr>
        <p:spPr>
          <a:xfrm>
            <a:off x="9733680" y="304488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709" name="PlaceHolder 3"/>
          <p:cNvSpPr>
            <a:spLocks noGrp="1"/>
          </p:cNvSpPr>
          <p:nvPr>
            <p:ph/>
          </p:nvPr>
        </p:nvSpPr>
        <p:spPr>
          <a:xfrm>
            <a:off x="6518160" y="517788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How to check?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find⎵&lt;path to directory&gt;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1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2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Recursive listing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3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1. Go back to the parent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2. Use find there!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714" name="Group 8"/>
          <p:cNvGrpSpPr/>
          <p:nvPr/>
        </p:nvGrpSpPr>
        <p:grpSpPr>
          <a:xfrm>
            <a:off x="-62280" y="4039560"/>
            <a:ext cx="6157800" cy="2334240"/>
            <a:chOff x="-62280" y="4039560"/>
            <a:chExt cx="6157800" cy="2334240"/>
          </a:xfrm>
        </p:grpSpPr>
        <p:sp>
          <p:nvSpPr>
            <p:cNvPr id="715" name="Title 1"/>
            <p:cNvSpPr/>
            <p:nvPr/>
          </p:nvSpPr>
          <p:spPr>
            <a:xfrm>
              <a:off x="2747160" y="403956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16" name="Title 1"/>
            <p:cNvSpPr/>
            <p:nvPr/>
          </p:nvSpPr>
          <p:spPr>
            <a:xfrm>
              <a:off x="612720" y="488772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17" name="Title 1"/>
            <p:cNvSpPr/>
            <p:nvPr/>
          </p:nvSpPr>
          <p:spPr>
            <a:xfrm>
              <a:off x="2249640" y="4884840"/>
              <a:ext cx="148032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18" name="Title 1"/>
            <p:cNvSpPr/>
            <p:nvPr/>
          </p:nvSpPr>
          <p:spPr>
            <a:xfrm>
              <a:off x="3939840" y="4884840"/>
              <a:ext cx="13820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19" name="Title 1"/>
            <p:cNvSpPr/>
            <p:nvPr/>
          </p:nvSpPr>
          <p:spPr>
            <a:xfrm>
              <a:off x="2757240" y="589932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20" name="Title 1"/>
            <p:cNvSpPr/>
            <p:nvPr/>
          </p:nvSpPr>
          <p:spPr>
            <a:xfrm>
              <a:off x="3885120" y="589932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21" name="Title 1"/>
            <p:cNvSpPr/>
            <p:nvPr/>
          </p:nvSpPr>
          <p:spPr>
            <a:xfrm>
              <a:off x="4886280" y="589932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722" name="Straight Arrow Connector 17"/>
            <p:cNvCxnSpPr/>
            <p:nvPr/>
          </p:nvCxnSpPr>
          <p:spPr>
            <a:xfrm flipH="1">
              <a:off x="1675440" y="4352760"/>
              <a:ext cx="1362600" cy="64692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23" name="Straight Arrow Connector 18"/>
            <p:cNvCxnSpPr>
              <a:stCxn id="715" idx="2"/>
              <a:endCxn id="717" idx="0"/>
            </p:cNvCxnSpPr>
            <p:nvPr/>
          </p:nvCxnSpPr>
          <p:spPr>
            <a:xfrm flipH="1">
              <a:off x="2989800" y="4458960"/>
              <a:ext cx="362160" cy="4262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24" name="Straight Arrow Connector 19"/>
            <p:cNvCxnSpPr>
              <a:endCxn id="718" idx="0"/>
            </p:cNvCxnSpPr>
            <p:nvPr/>
          </p:nvCxnSpPr>
          <p:spPr>
            <a:xfrm>
              <a:off x="3681000" y="4314240"/>
              <a:ext cx="950040" cy="5709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25" name="Straight Arrow Connector 20"/>
            <p:cNvCxnSpPr/>
            <p:nvPr/>
          </p:nvCxnSpPr>
          <p:spPr>
            <a:xfrm>
              <a:off x="4830840" y="5268960"/>
              <a:ext cx="596520" cy="6768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26" name="Straight Arrow Connector 21"/>
            <p:cNvCxnSpPr>
              <a:stCxn id="718" idx="2"/>
            </p:cNvCxnSpPr>
            <p:nvPr/>
          </p:nvCxnSpPr>
          <p:spPr>
            <a:xfrm flipH="1">
              <a:off x="4426560" y="5304240"/>
              <a:ext cx="204480" cy="64152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27" name="Straight Arrow Connector 22"/>
            <p:cNvCxnSpPr>
              <a:stCxn id="716" idx="2"/>
            </p:cNvCxnSpPr>
            <p:nvPr/>
          </p:nvCxnSpPr>
          <p:spPr>
            <a:xfrm>
              <a:off x="1217160" y="5307120"/>
              <a:ext cx="365400" cy="58752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28" name="Straight Arrow Connector 23"/>
            <p:cNvCxnSpPr/>
            <p:nvPr/>
          </p:nvCxnSpPr>
          <p:spPr>
            <a:xfrm flipH="1">
              <a:off x="542520" y="5304960"/>
              <a:ext cx="534960" cy="6498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729" name="Title 1"/>
            <p:cNvSpPr/>
            <p:nvPr/>
          </p:nvSpPr>
          <p:spPr>
            <a:xfrm>
              <a:off x="-62280" y="595440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30" name="Title 1"/>
            <p:cNvSpPr/>
            <p:nvPr/>
          </p:nvSpPr>
          <p:spPr>
            <a:xfrm>
              <a:off x="943920" y="595440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731" name="Straight Arrow Connector 26"/>
            <p:cNvCxnSpPr>
              <a:endCxn id="719" idx="0"/>
            </p:cNvCxnSpPr>
            <p:nvPr/>
          </p:nvCxnSpPr>
          <p:spPr>
            <a:xfrm flipH="1">
              <a:off x="3361680" y="5235840"/>
              <a:ext cx="870120" cy="663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  <p:pic>
        <p:nvPicPr>
          <p:cNvPr id="732" name="Picture 27" descr=""/>
          <p:cNvPicPr/>
          <p:nvPr/>
        </p:nvPicPr>
        <p:blipFill>
          <a:blip r:embed="rId1"/>
          <a:stretch/>
        </p:blipFill>
        <p:spPr>
          <a:xfrm>
            <a:off x="5958360" y="1219680"/>
            <a:ext cx="6232680" cy="5270760"/>
          </a:xfrm>
          <a:prstGeom prst="rect">
            <a:avLst/>
          </a:prstGeom>
          <a:ln w="0">
            <a:noFill/>
          </a:ln>
        </p:spPr>
      </p:pic>
      <p:sp>
        <p:nvSpPr>
          <p:cNvPr id="733" name="Oval 28"/>
          <p:cNvSpPr/>
          <p:nvPr/>
        </p:nvSpPr>
        <p:spPr>
          <a:xfrm>
            <a:off x="2363760" y="333252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734" name="Title 1"/>
          <p:cNvSpPr/>
          <p:nvPr/>
        </p:nvSpPr>
        <p:spPr>
          <a:xfrm>
            <a:off x="2581200" y="339732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35" name="Straight Arrow Connector 30"/>
          <p:cNvCxnSpPr/>
          <p:nvPr/>
        </p:nvCxnSpPr>
        <p:spPr>
          <a:xfrm>
            <a:off x="3301920" y="3704760"/>
            <a:ext cx="720" cy="359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736" name="Straight Arrow Connector 31"/>
          <p:cNvCxnSpPr/>
          <p:nvPr/>
        </p:nvCxnSpPr>
        <p:spPr>
          <a:xfrm>
            <a:off x="8403480" y="2949840"/>
            <a:ext cx="1113480" cy="3780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737" name="Content Placeholder 3"/>
          <p:cNvSpPr/>
          <p:nvPr/>
        </p:nvSpPr>
        <p:spPr>
          <a:xfrm>
            <a:off x="8794440" y="3438000"/>
            <a:ext cx="231804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relative paths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38" name="Straight Arrow Connector 33"/>
          <p:cNvCxnSpPr/>
          <p:nvPr/>
        </p:nvCxnSpPr>
        <p:spPr>
          <a:xfrm>
            <a:off x="9675360" y="1641600"/>
            <a:ext cx="528840" cy="6213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739" name="Content Placeholder 3"/>
          <p:cNvSpPr/>
          <p:nvPr/>
        </p:nvSpPr>
        <p:spPr>
          <a:xfrm>
            <a:off x="9084240" y="2327400"/>
            <a:ext cx="231804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2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parent of parent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find</a:t>
            </a:r>
            <a:r>
              <a:rPr b="0" lang="en-GB" sz="3600" spc="-1" strike="noStrike">
                <a:solidFill>
                  <a:srgbClr val="000000"/>
                </a:solidFill>
                <a:latin typeface="Arial"/>
              </a:rPr>
              <a:t>⎵</a:t>
            </a:r>
            <a:r>
              <a:rPr b="0" lang="en-GB" sz="3600" spc="-1" strike="noStrike">
                <a:solidFill>
                  <a:srgbClr val="bfbfbf"/>
                </a:solidFill>
                <a:latin typeface="Arial"/>
              </a:rPr>
              <a:t>&lt;path&gt;</a:t>
            </a:r>
            <a:r>
              <a:rPr b="0" lang="en-GB" sz="3600" spc="-1" strike="noStrike">
                <a:solidFill>
                  <a:srgbClr val="000000"/>
                </a:solidFill>
                <a:latin typeface="Arial"/>
              </a:rPr>
              <a:t>⎵</a:t>
            </a: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&gt;</a:t>
            </a:r>
            <a:r>
              <a:rPr b="0" lang="en-GB" sz="3600" spc="-1" strike="noStrike">
                <a:solidFill>
                  <a:srgbClr val="000000"/>
                </a:solidFill>
                <a:latin typeface="Arial"/>
              </a:rPr>
              <a:t>⎵</a:t>
            </a:r>
            <a:r>
              <a:rPr b="0" lang="en-GB" sz="3600" spc="-1" strike="noStrike">
                <a:solidFill>
                  <a:srgbClr val="bfbfbf"/>
                </a:solidFill>
                <a:latin typeface="Arial"/>
              </a:rPr>
              <a:t>&lt;path_to file&gt;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2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Output redirection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3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Whatever was output to the console is now in a new file!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744" name="Group 8"/>
          <p:cNvGrpSpPr/>
          <p:nvPr/>
        </p:nvGrpSpPr>
        <p:grpSpPr>
          <a:xfrm>
            <a:off x="-62280" y="4039560"/>
            <a:ext cx="6157800" cy="2334240"/>
            <a:chOff x="-62280" y="4039560"/>
            <a:chExt cx="6157800" cy="2334240"/>
          </a:xfrm>
        </p:grpSpPr>
        <p:sp>
          <p:nvSpPr>
            <p:cNvPr id="745" name="Title 1"/>
            <p:cNvSpPr/>
            <p:nvPr/>
          </p:nvSpPr>
          <p:spPr>
            <a:xfrm>
              <a:off x="2747160" y="403956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46" name="Title 1"/>
            <p:cNvSpPr/>
            <p:nvPr/>
          </p:nvSpPr>
          <p:spPr>
            <a:xfrm>
              <a:off x="612720" y="488772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47" name="Title 1"/>
            <p:cNvSpPr/>
            <p:nvPr/>
          </p:nvSpPr>
          <p:spPr>
            <a:xfrm>
              <a:off x="2249640" y="4884840"/>
              <a:ext cx="148032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48" name="Title 1"/>
            <p:cNvSpPr/>
            <p:nvPr/>
          </p:nvSpPr>
          <p:spPr>
            <a:xfrm>
              <a:off x="3939840" y="4884840"/>
              <a:ext cx="13820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49" name="Title 1"/>
            <p:cNvSpPr/>
            <p:nvPr/>
          </p:nvSpPr>
          <p:spPr>
            <a:xfrm>
              <a:off x="2757240" y="589932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50" name="Title 1"/>
            <p:cNvSpPr/>
            <p:nvPr/>
          </p:nvSpPr>
          <p:spPr>
            <a:xfrm>
              <a:off x="3885120" y="589932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51" name="Title 1"/>
            <p:cNvSpPr/>
            <p:nvPr/>
          </p:nvSpPr>
          <p:spPr>
            <a:xfrm>
              <a:off x="4886280" y="589932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752" name="Straight Arrow Connector 17"/>
            <p:cNvCxnSpPr/>
            <p:nvPr/>
          </p:nvCxnSpPr>
          <p:spPr>
            <a:xfrm flipH="1">
              <a:off x="1675440" y="4352760"/>
              <a:ext cx="1362600" cy="64692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53" name="Straight Arrow Connector 18"/>
            <p:cNvCxnSpPr>
              <a:stCxn id="745" idx="2"/>
              <a:endCxn id="747" idx="0"/>
            </p:cNvCxnSpPr>
            <p:nvPr/>
          </p:nvCxnSpPr>
          <p:spPr>
            <a:xfrm flipH="1">
              <a:off x="2989800" y="4458960"/>
              <a:ext cx="362160" cy="4262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54" name="Straight Arrow Connector 19"/>
            <p:cNvCxnSpPr>
              <a:endCxn id="748" idx="0"/>
            </p:cNvCxnSpPr>
            <p:nvPr/>
          </p:nvCxnSpPr>
          <p:spPr>
            <a:xfrm>
              <a:off x="3681000" y="4314240"/>
              <a:ext cx="950040" cy="5709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55" name="Straight Arrow Connector 20"/>
            <p:cNvCxnSpPr/>
            <p:nvPr/>
          </p:nvCxnSpPr>
          <p:spPr>
            <a:xfrm>
              <a:off x="4830840" y="5268960"/>
              <a:ext cx="596520" cy="6768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56" name="Straight Arrow Connector 21"/>
            <p:cNvCxnSpPr>
              <a:stCxn id="748" idx="2"/>
            </p:cNvCxnSpPr>
            <p:nvPr/>
          </p:nvCxnSpPr>
          <p:spPr>
            <a:xfrm flipH="1">
              <a:off x="4426560" y="5304240"/>
              <a:ext cx="204480" cy="64152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57" name="Straight Arrow Connector 22"/>
            <p:cNvCxnSpPr>
              <a:stCxn id="746" idx="2"/>
            </p:cNvCxnSpPr>
            <p:nvPr/>
          </p:nvCxnSpPr>
          <p:spPr>
            <a:xfrm>
              <a:off x="1217160" y="5307120"/>
              <a:ext cx="365400" cy="58752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758" name="Straight Arrow Connector 23"/>
            <p:cNvCxnSpPr/>
            <p:nvPr/>
          </p:nvCxnSpPr>
          <p:spPr>
            <a:xfrm flipH="1">
              <a:off x="542520" y="5304960"/>
              <a:ext cx="534960" cy="6498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759" name="Title 1"/>
            <p:cNvSpPr/>
            <p:nvPr/>
          </p:nvSpPr>
          <p:spPr>
            <a:xfrm>
              <a:off x="-62280" y="595440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60" name="Title 1"/>
            <p:cNvSpPr/>
            <p:nvPr/>
          </p:nvSpPr>
          <p:spPr>
            <a:xfrm>
              <a:off x="943920" y="5954400"/>
              <a:ext cx="1209240" cy="419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761" name="Straight Arrow Connector 26"/>
            <p:cNvCxnSpPr>
              <a:endCxn id="749" idx="0"/>
            </p:cNvCxnSpPr>
            <p:nvPr/>
          </p:nvCxnSpPr>
          <p:spPr>
            <a:xfrm flipH="1">
              <a:off x="3361680" y="5235840"/>
              <a:ext cx="870120" cy="663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  <p:pic>
        <p:nvPicPr>
          <p:cNvPr id="762" name="Picture 27" descr=""/>
          <p:cNvPicPr/>
          <p:nvPr/>
        </p:nvPicPr>
        <p:blipFill>
          <a:blip r:embed="rId1"/>
          <a:stretch/>
        </p:blipFill>
        <p:spPr>
          <a:xfrm>
            <a:off x="5958360" y="1221480"/>
            <a:ext cx="6232680" cy="5270760"/>
          </a:xfrm>
          <a:prstGeom prst="rect">
            <a:avLst/>
          </a:prstGeom>
          <a:ln w="0">
            <a:noFill/>
          </a:ln>
        </p:spPr>
      </p:pic>
      <p:sp>
        <p:nvSpPr>
          <p:cNvPr id="763" name="Oval 28"/>
          <p:cNvSpPr/>
          <p:nvPr/>
        </p:nvSpPr>
        <p:spPr>
          <a:xfrm>
            <a:off x="2363760" y="333252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764" name="Title 1"/>
          <p:cNvSpPr/>
          <p:nvPr/>
        </p:nvSpPr>
        <p:spPr>
          <a:xfrm>
            <a:off x="2581200" y="339732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65" name="Straight Arrow Connector 30"/>
          <p:cNvCxnSpPr/>
          <p:nvPr/>
        </p:nvCxnSpPr>
        <p:spPr>
          <a:xfrm>
            <a:off x="3301920" y="3704760"/>
            <a:ext cx="720" cy="359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766" name="Straight Arrow Connector 33"/>
          <p:cNvCxnSpPr/>
          <p:nvPr/>
        </p:nvCxnSpPr>
        <p:spPr>
          <a:xfrm>
            <a:off x="10126440" y="3327120"/>
            <a:ext cx="126792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767" name="Title 1"/>
          <p:cNvSpPr/>
          <p:nvPr/>
        </p:nvSpPr>
        <p:spPr>
          <a:xfrm>
            <a:off x="6640560" y="5396400"/>
            <a:ext cx="6405840" cy="13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GB" sz="2800" spc="-1" strike="noStrike">
                <a:solidFill>
                  <a:srgbClr val="ff0000"/>
                </a:solidFill>
                <a:latin typeface="Arial"/>
                <a:ea typeface="DejaVu Sans"/>
              </a:rPr>
              <a:t>“</a:t>
            </a:r>
            <a:r>
              <a:rPr b="0" lang="en-GB" sz="2800" spc="-1" strike="noStrike">
                <a:solidFill>
                  <a:srgbClr val="ff0000"/>
                </a:solidFill>
                <a:latin typeface="Arial"/>
                <a:ea typeface="DejaVu Sans"/>
              </a:rPr>
              <a:t>&gt;” Will overwrite existing files!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68" name="Straight Arrow Connector 35"/>
          <p:cNvCxnSpPr/>
          <p:nvPr/>
        </p:nvCxnSpPr>
        <p:spPr>
          <a:xfrm flipV="1">
            <a:off x="4080960" y="517320"/>
            <a:ext cx="1014480" cy="306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769" name="Content Placeholder 3"/>
          <p:cNvSpPr/>
          <p:nvPr/>
        </p:nvSpPr>
        <p:spPr>
          <a:xfrm>
            <a:off x="5144040" y="363960"/>
            <a:ext cx="469908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Angled bracket or </a:t>
            </a:r>
            <a:r>
              <a:rPr b="1" i="1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chevron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Being FAIR 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A standard way to publish data and dat-based research.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GB" sz="24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indable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GB" sz="24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ccessible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GB" sz="2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nteroperable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GB" sz="24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eproducible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0" name="Picture 18" descr=""/>
          <p:cNvPicPr/>
          <p:nvPr/>
        </p:nvPicPr>
        <p:blipFill>
          <a:blip r:embed="rId1"/>
          <a:stretch/>
        </p:blipFill>
        <p:spPr>
          <a:xfrm>
            <a:off x="6874200" y="3071160"/>
            <a:ext cx="4983480" cy="3240720"/>
          </a:xfrm>
          <a:prstGeom prst="rect">
            <a:avLst/>
          </a:prstGeom>
          <a:ln w="0">
            <a:noFill/>
          </a:ln>
        </p:spPr>
      </p:pic>
      <p:pic>
        <p:nvPicPr>
          <p:cNvPr id="291" name="Picture 32" descr=""/>
          <p:cNvPicPr/>
          <p:nvPr/>
        </p:nvPicPr>
        <p:blipFill>
          <a:blip r:embed="rId2"/>
          <a:stretch/>
        </p:blipFill>
        <p:spPr>
          <a:xfrm>
            <a:off x="6488280" y="794160"/>
            <a:ext cx="5369400" cy="1496880"/>
          </a:xfrm>
          <a:prstGeom prst="rect">
            <a:avLst/>
          </a:prstGeom>
          <a:ln w="0">
            <a:noFill/>
          </a:ln>
        </p:spPr>
      </p:pic>
      <p:pic>
        <p:nvPicPr>
          <p:cNvPr id="292" name="Picture 35" descr=""/>
          <p:cNvPicPr/>
          <p:nvPr/>
        </p:nvPicPr>
        <p:blipFill>
          <a:blip r:embed="rId3"/>
          <a:stretch/>
        </p:blipFill>
        <p:spPr>
          <a:xfrm>
            <a:off x="1095840" y="4495680"/>
            <a:ext cx="3003840" cy="1640160"/>
          </a:xfrm>
          <a:prstGeom prst="rect">
            <a:avLst/>
          </a:prstGeom>
          <a:ln w="0">
            <a:noFill/>
          </a:ln>
        </p:spPr>
      </p:pic>
      <p:sp>
        <p:nvSpPr>
          <p:cNvPr id="293" name="Text Placeholder 2"/>
          <p:cNvSpPr/>
          <p:nvPr/>
        </p:nvSpPr>
        <p:spPr>
          <a:xfrm>
            <a:off x="8172720" y="2501640"/>
            <a:ext cx="238680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88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  <a:ea typeface="DejaVu Sans"/>
              </a:rPr>
              <a:t>www.go-fair.org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Suggested nomenclature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2" name="PlaceHolder 3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3200" spc="-1" strike="noStrike">
                <a:solidFill>
                  <a:srgbClr val="000000"/>
                </a:solidFill>
                <a:latin typeface="Courier New"/>
              </a:rPr>
              <a:t>( ): </a:t>
            </a:r>
            <a:r>
              <a:rPr b="1" lang="en-GB" sz="3200" spc="-1" strike="noStrike">
                <a:solidFill>
                  <a:srgbClr val="000000"/>
                </a:solidFill>
                <a:latin typeface="Courier New"/>
              </a:rPr>
              <a:t>Parenthesis</a:t>
            </a:r>
            <a:r>
              <a:rPr b="0" lang="en-GB" sz="3200" spc="-1" strike="noStrike">
                <a:solidFill>
                  <a:srgbClr val="000000"/>
                </a:solidFill>
                <a:latin typeface="Courier New"/>
              </a:rPr>
              <a:t> (open and close)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3200" spc="-1" strike="noStrike">
                <a:solidFill>
                  <a:srgbClr val="000000"/>
                </a:solidFill>
                <a:latin typeface="Courier New"/>
              </a:rPr>
              <a:t>[ ]: </a:t>
            </a:r>
            <a:r>
              <a:rPr b="1" lang="en-GB" sz="3200" spc="-1" strike="noStrike">
                <a:solidFill>
                  <a:srgbClr val="000000"/>
                </a:solidFill>
                <a:latin typeface="Courier New"/>
              </a:rPr>
              <a:t>Bracket</a:t>
            </a:r>
            <a:r>
              <a:rPr b="0" lang="en-GB" sz="3200" spc="-1" strike="noStrike">
                <a:solidFill>
                  <a:srgbClr val="000000"/>
                </a:solidFill>
                <a:latin typeface="Courier New"/>
              </a:rPr>
              <a:t> (open and close)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3200" spc="-1" strike="noStrike">
                <a:solidFill>
                  <a:srgbClr val="000000"/>
                </a:solidFill>
                <a:latin typeface="Courier New"/>
              </a:rPr>
              <a:t>{ }: </a:t>
            </a:r>
            <a:r>
              <a:rPr b="1" lang="en-GB" sz="3200" spc="-1" strike="noStrike">
                <a:solidFill>
                  <a:srgbClr val="000000"/>
                </a:solidFill>
                <a:latin typeface="Courier New"/>
              </a:rPr>
              <a:t>Brace</a:t>
            </a:r>
            <a:r>
              <a:rPr b="0" lang="en-GB" sz="3200" spc="-1" strike="noStrike">
                <a:solidFill>
                  <a:srgbClr val="000000"/>
                </a:solidFill>
                <a:latin typeface="Courier New"/>
              </a:rPr>
              <a:t> (open and close)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3200" spc="-1" strike="noStrike">
                <a:solidFill>
                  <a:srgbClr val="000000"/>
                </a:solidFill>
                <a:latin typeface="Courier New"/>
              </a:rPr>
              <a:t>&lt; &gt;: </a:t>
            </a:r>
            <a:r>
              <a:rPr b="1" lang="en-GB" sz="3200" spc="-1" strike="noStrike">
                <a:solidFill>
                  <a:srgbClr val="000000"/>
                </a:solidFill>
                <a:latin typeface="Courier New"/>
              </a:rPr>
              <a:t>Chevrons</a:t>
            </a:r>
            <a:r>
              <a:rPr b="0" lang="en-GB" sz="3200" spc="-1" strike="noStrike">
                <a:solidFill>
                  <a:srgbClr val="000000"/>
                </a:solidFill>
                <a:latin typeface="Courier New"/>
              </a:rPr>
              <a:t> (left and right)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cat⎵&lt;path to file&gt;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4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5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Display contents of file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6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Exactly as it was output to the console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77" name="Picture 27" descr=""/>
          <p:cNvPicPr/>
          <p:nvPr/>
        </p:nvPicPr>
        <p:blipFill>
          <a:blip r:embed="rId1"/>
          <a:stretch/>
        </p:blipFill>
        <p:spPr>
          <a:xfrm>
            <a:off x="5958360" y="1221480"/>
            <a:ext cx="6232680" cy="5270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rm⎵-r⎵&lt;path to dir&gt;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9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0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Recursive deletion (-r)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1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Deletes the content of the directory and the directory itself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rmdir doesn’t work! for the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No output = success?!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82" name="Picture 27" descr=""/>
          <p:cNvPicPr/>
          <p:nvPr/>
        </p:nvPicPr>
        <p:blipFill>
          <a:blip r:embed="rId1"/>
          <a:stretch/>
        </p:blipFill>
        <p:spPr>
          <a:xfrm>
            <a:off x="5958360" y="1221480"/>
            <a:ext cx="6232680" cy="5270760"/>
          </a:xfrm>
          <a:prstGeom prst="rect">
            <a:avLst/>
          </a:prstGeom>
          <a:ln w="0">
            <a:noFill/>
          </a:ln>
        </p:spPr>
      </p:pic>
      <p:sp>
        <p:nvSpPr>
          <p:cNvPr id="783" name="Title 1"/>
          <p:cNvSpPr/>
          <p:nvPr/>
        </p:nvSpPr>
        <p:spPr>
          <a:xfrm>
            <a:off x="6304320" y="4601520"/>
            <a:ext cx="4174200" cy="13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GB" sz="3600" spc="-1" strike="noStrike">
                <a:solidFill>
                  <a:srgbClr val="ff0000"/>
                </a:solidFill>
                <a:latin typeface="Arial"/>
                <a:ea typeface="DejaVu Sans"/>
              </a:rPr>
              <a:t>WARNING! 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GB" sz="3600" spc="-1" strike="noStrike">
                <a:solidFill>
                  <a:srgbClr val="ff0000"/>
                </a:solidFill>
                <a:latin typeface="Arial"/>
                <a:ea typeface="DejaVu Sans"/>
              </a:rPr>
              <a:t>The results of rm cannot be undone!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84" name="Straight Arrow Connector 34"/>
          <p:cNvCxnSpPr/>
          <p:nvPr/>
        </p:nvCxnSpPr>
        <p:spPr>
          <a:xfrm>
            <a:off x="8637480" y="3169440"/>
            <a:ext cx="8650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echo⎵&lt;text&gt;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6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7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Print something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8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Used to print things to the console (standard output)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$? Is a special symbol: the exit code of the last command: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0: Success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Other: Failure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89" name="Picture 27" descr=""/>
          <p:cNvPicPr/>
          <p:nvPr/>
        </p:nvPicPr>
        <p:blipFill>
          <a:blip r:embed="rId1"/>
          <a:stretch/>
        </p:blipFill>
        <p:spPr>
          <a:xfrm>
            <a:off x="5958360" y="721440"/>
            <a:ext cx="6232680" cy="5270760"/>
          </a:xfrm>
          <a:prstGeom prst="rect">
            <a:avLst/>
          </a:prstGeom>
          <a:ln w="0">
            <a:noFill/>
          </a:ln>
        </p:spPr>
      </p:pic>
      <p:cxnSp>
        <p:nvCxnSpPr>
          <p:cNvPr id="790" name="Straight Arrow Connector 34"/>
          <p:cNvCxnSpPr/>
          <p:nvPr/>
        </p:nvCxnSpPr>
        <p:spPr>
          <a:xfrm>
            <a:off x="8100360" y="2843640"/>
            <a:ext cx="8650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791" name="Rectangle 2"/>
          <p:cNvSpPr/>
          <p:nvPr/>
        </p:nvSpPr>
        <p:spPr>
          <a:xfrm>
            <a:off x="885600" y="4763160"/>
            <a:ext cx="759276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05f60"/>
                </a:solidFill>
                <a:latin typeface="Arial"/>
                <a:ea typeface="DejaVu Sans"/>
              </a:rPr>
              <a:t>https://www.redhat.com/sysadmin/exit-codes-demystified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Recreate the structure!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3" name="PlaceHolder 2"/>
          <p:cNvSpPr>
            <a:spLocks noGrp="1"/>
          </p:cNvSpPr>
          <p:nvPr>
            <p:ph/>
          </p:nvPr>
        </p:nvSpPr>
        <p:spPr>
          <a:xfrm>
            <a:off x="836640" y="1586880"/>
            <a:ext cx="6057000" cy="90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Did you type things into the console?!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4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795" name="Group 48"/>
          <p:cNvGrpSpPr/>
          <p:nvPr/>
        </p:nvGrpSpPr>
        <p:grpSpPr>
          <a:xfrm>
            <a:off x="312840" y="2912400"/>
            <a:ext cx="7147080" cy="2709000"/>
            <a:chOff x="312840" y="2912400"/>
            <a:chExt cx="7147080" cy="2709000"/>
          </a:xfrm>
        </p:grpSpPr>
        <p:sp>
          <p:nvSpPr>
            <p:cNvPr id="796" name="Title 1"/>
            <p:cNvSpPr/>
            <p:nvPr/>
          </p:nvSpPr>
          <p:spPr>
            <a:xfrm>
              <a:off x="3573360" y="29124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7" name="Title 1"/>
            <p:cNvSpPr/>
            <p:nvPr/>
          </p:nvSpPr>
          <p:spPr>
            <a:xfrm>
              <a:off x="1096560" y="38966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8" name="Title 1"/>
            <p:cNvSpPr/>
            <p:nvPr/>
          </p:nvSpPr>
          <p:spPr>
            <a:xfrm>
              <a:off x="2996280" y="3893400"/>
              <a:ext cx="171828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9" name="Title 1"/>
            <p:cNvSpPr/>
            <p:nvPr/>
          </p:nvSpPr>
          <p:spPr>
            <a:xfrm>
              <a:off x="4957920" y="3893400"/>
              <a:ext cx="160416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00" name="Title 1"/>
            <p:cNvSpPr/>
            <p:nvPr/>
          </p:nvSpPr>
          <p:spPr>
            <a:xfrm>
              <a:off x="3585600" y="5070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01" name="Title 1"/>
            <p:cNvSpPr/>
            <p:nvPr/>
          </p:nvSpPr>
          <p:spPr>
            <a:xfrm>
              <a:off x="4894560" y="5070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02" name="Title 1"/>
            <p:cNvSpPr/>
            <p:nvPr/>
          </p:nvSpPr>
          <p:spPr>
            <a:xfrm>
              <a:off x="6056280" y="5070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803" name="Straight Arrow Connector 15"/>
            <p:cNvCxnSpPr/>
            <p:nvPr/>
          </p:nvCxnSpPr>
          <p:spPr>
            <a:xfrm flipH="1">
              <a:off x="2329560" y="3275640"/>
              <a:ext cx="1581480" cy="7509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04" name="Straight Arrow Connector 16"/>
            <p:cNvCxnSpPr>
              <a:stCxn id="796" idx="2"/>
              <a:endCxn id="798" idx="0"/>
            </p:cNvCxnSpPr>
            <p:nvPr/>
          </p:nvCxnSpPr>
          <p:spPr>
            <a:xfrm flipH="1">
              <a:off x="3855240" y="3399120"/>
              <a:ext cx="420120" cy="4946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05" name="Straight Arrow Connector 19"/>
            <p:cNvCxnSpPr>
              <a:endCxn id="799" idx="0"/>
            </p:cNvCxnSpPr>
            <p:nvPr/>
          </p:nvCxnSpPr>
          <p:spPr>
            <a:xfrm>
              <a:off x="4657320" y="3231360"/>
              <a:ext cx="1103040" cy="6624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06" name="Straight Arrow Connector 23"/>
            <p:cNvCxnSpPr/>
            <p:nvPr/>
          </p:nvCxnSpPr>
          <p:spPr>
            <a:xfrm>
              <a:off x="5991840" y="4339080"/>
              <a:ext cx="692280" cy="7858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07" name="Straight Arrow Connector 25"/>
            <p:cNvCxnSpPr>
              <a:stCxn id="799" idx="2"/>
            </p:cNvCxnSpPr>
            <p:nvPr/>
          </p:nvCxnSpPr>
          <p:spPr>
            <a:xfrm flipH="1">
              <a:off x="5522760" y="4380120"/>
              <a:ext cx="237600" cy="744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08" name="Straight Arrow Connector 28"/>
            <p:cNvCxnSpPr>
              <a:stCxn id="797" idx="2"/>
            </p:cNvCxnSpPr>
            <p:nvPr/>
          </p:nvCxnSpPr>
          <p:spPr>
            <a:xfrm>
              <a:off x="1798200" y="4383360"/>
              <a:ext cx="423720" cy="682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09" name="Straight Arrow Connector 30"/>
            <p:cNvCxnSpPr/>
            <p:nvPr/>
          </p:nvCxnSpPr>
          <p:spPr>
            <a:xfrm flipH="1">
              <a:off x="1014840" y="4380840"/>
              <a:ext cx="621000" cy="7545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810" name="Title 1"/>
            <p:cNvSpPr/>
            <p:nvPr/>
          </p:nvSpPr>
          <p:spPr>
            <a:xfrm>
              <a:off x="312840" y="513468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11" name="Title 1"/>
            <p:cNvSpPr/>
            <p:nvPr/>
          </p:nvSpPr>
          <p:spPr>
            <a:xfrm>
              <a:off x="1480680" y="513468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812" name="Straight Arrow Connector 40"/>
            <p:cNvCxnSpPr>
              <a:endCxn id="800" idx="0"/>
            </p:cNvCxnSpPr>
            <p:nvPr/>
          </p:nvCxnSpPr>
          <p:spPr>
            <a:xfrm flipH="1">
              <a:off x="4287240" y="4300560"/>
              <a:ext cx="1009440" cy="7704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  <p:sp>
        <p:nvSpPr>
          <p:cNvPr id="813" name="PlaceHolder 4"/>
          <p:cNvSpPr>
            <a:spLocks noGrp="1"/>
          </p:cNvSpPr>
          <p:nvPr>
            <p:ph/>
          </p:nvPr>
        </p:nvSpPr>
        <p:spPr>
          <a:xfrm>
            <a:off x="7814160" y="926280"/>
            <a:ext cx="3319200" cy="775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Hint 1. Use a general-purpose text editor!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4" name="Content Placeholder 3"/>
          <p:cNvSpPr/>
          <p:nvPr/>
        </p:nvSpPr>
        <p:spPr>
          <a:xfrm>
            <a:off x="7814160" y="2183760"/>
            <a:ext cx="4377240" cy="368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005f60"/>
                </a:solidFill>
                <a:latin typeface="Arial"/>
                <a:ea typeface="DejaVu Sans"/>
              </a:rPr>
              <a:t>Novice-friendly: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Sublime Text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1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VS Code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Atom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005f60"/>
                </a:solidFill>
                <a:latin typeface="Arial"/>
                <a:ea typeface="DejaVu Sans"/>
              </a:rPr>
              <a:t>Expert-friendly: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Vim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Emacs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15" name="Picture 7" descr=""/>
          <p:cNvPicPr/>
          <p:nvPr/>
        </p:nvPicPr>
        <p:blipFill>
          <a:blip r:embed="rId1"/>
          <a:stretch/>
        </p:blipFill>
        <p:spPr>
          <a:xfrm>
            <a:off x="8965800" y="3538440"/>
            <a:ext cx="531720" cy="486720"/>
          </a:xfrm>
          <a:prstGeom prst="rect">
            <a:avLst/>
          </a:prstGeom>
          <a:ln w="0">
            <a:noFill/>
          </a:ln>
        </p:spPr>
      </p:pic>
      <p:pic>
        <p:nvPicPr>
          <p:cNvPr id="816" name="Picture 29" descr=""/>
          <p:cNvPicPr/>
          <p:nvPr/>
        </p:nvPicPr>
        <p:blipFill>
          <a:blip r:embed="rId2"/>
          <a:stretch/>
        </p:blipFill>
        <p:spPr>
          <a:xfrm>
            <a:off x="9571680" y="3075840"/>
            <a:ext cx="486720" cy="486720"/>
          </a:xfrm>
          <a:prstGeom prst="rect">
            <a:avLst/>
          </a:prstGeom>
          <a:ln w="0">
            <a:noFill/>
          </a:ln>
        </p:spPr>
      </p:pic>
      <p:pic>
        <p:nvPicPr>
          <p:cNvPr id="817" name="Picture 31" descr=""/>
          <p:cNvPicPr/>
          <p:nvPr/>
        </p:nvPicPr>
        <p:blipFill>
          <a:blip r:embed="rId3"/>
          <a:stretch/>
        </p:blipFill>
        <p:spPr>
          <a:xfrm>
            <a:off x="10062720" y="2566080"/>
            <a:ext cx="486720" cy="486720"/>
          </a:xfrm>
          <a:prstGeom prst="rect">
            <a:avLst/>
          </a:prstGeom>
          <a:ln w="0">
            <a:noFill/>
          </a:ln>
        </p:spPr>
      </p:pic>
      <p:pic>
        <p:nvPicPr>
          <p:cNvPr id="818" name="Picture 32" descr=""/>
          <p:cNvPicPr/>
          <p:nvPr/>
        </p:nvPicPr>
        <p:blipFill>
          <a:blip r:embed="rId4"/>
          <a:stretch/>
        </p:blipFill>
        <p:spPr>
          <a:xfrm>
            <a:off x="8735400" y="4875840"/>
            <a:ext cx="486000" cy="486720"/>
          </a:xfrm>
          <a:prstGeom prst="rect">
            <a:avLst/>
          </a:prstGeom>
          <a:ln w="0">
            <a:noFill/>
          </a:ln>
        </p:spPr>
      </p:pic>
      <p:pic>
        <p:nvPicPr>
          <p:cNvPr id="819" name="Picture 35" descr=""/>
          <p:cNvPicPr/>
          <p:nvPr/>
        </p:nvPicPr>
        <p:blipFill>
          <a:blip r:embed="rId5"/>
          <a:stretch/>
        </p:blipFill>
        <p:spPr>
          <a:xfrm>
            <a:off x="9117720" y="5359680"/>
            <a:ext cx="486000" cy="486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Solution 2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1" name="PlaceHolder 2"/>
          <p:cNvSpPr>
            <a:spLocks noGrp="1"/>
          </p:cNvSpPr>
          <p:nvPr>
            <p:ph/>
          </p:nvPr>
        </p:nvSpPr>
        <p:spPr>
          <a:xfrm>
            <a:off x="836640" y="1586880"/>
            <a:ext cx="6057000" cy="90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Using the same reference directory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2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823" name="Group 48"/>
          <p:cNvGrpSpPr/>
          <p:nvPr/>
        </p:nvGrpSpPr>
        <p:grpSpPr>
          <a:xfrm>
            <a:off x="312840" y="2912400"/>
            <a:ext cx="7147080" cy="2709000"/>
            <a:chOff x="312840" y="2912400"/>
            <a:chExt cx="7147080" cy="2709000"/>
          </a:xfrm>
        </p:grpSpPr>
        <p:sp>
          <p:nvSpPr>
            <p:cNvPr id="824" name="Title 1"/>
            <p:cNvSpPr/>
            <p:nvPr/>
          </p:nvSpPr>
          <p:spPr>
            <a:xfrm>
              <a:off x="3573360" y="29124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25" name="Title 1"/>
            <p:cNvSpPr/>
            <p:nvPr/>
          </p:nvSpPr>
          <p:spPr>
            <a:xfrm>
              <a:off x="1096560" y="38966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26" name="Title 1"/>
            <p:cNvSpPr/>
            <p:nvPr/>
          </p:nvSpPr>
          <p:spPr>
            <a:xfrm>
              <a:off x="2996280" y="3893400"/>
              <a:ext cx="171828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27" name="Title 1"/>
            <p:cNvSpPr/>
            <p:nvPr/>
          </p:nvSpPr>
          <p:spPr>
            <a:xfrm>
              <a:off x="4957920" y="3893400"/>
              <a:ext cx="160416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28" name="Title 1"/>
            <p:cNvSpPr/>
            <p:nvPr/>
          </p:nvSpPr>
          <p:spPr>
            <a:xfrm>
              <a:off x="3585600" y="5070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29" name="Title 1"/>
            <p:cNvSpPr/>
            <p:nvPr/>
          </p:nvSpPr>
          <p:spPr>
            <a:xfrm>
              <a:off x="4894560" y="5070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30" name="Title 1"/>
            <p:cNvSpPr/>
            <p:nvPr/>
          </p:nvSpPr>
          <p:spPr>
            <a:xfrm>
              <a:off x="6056280" y="5070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831" name="Straight Arrow Connector 15"/>
            <p:cNvCxnSpPr/>
            <p:nvPr/>
          </p:nvCxnSpPr>
          <p:spPr>
            <a:xfrm flipH="1">
              <a:off x="2329560" y="3275640"/>
              <a:ext cx="1581480" cy="7509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32" name="Straight Arrow Connector 16"/>
            <p:cNvCxnSpPr>
              <a:stCxn id="824" idx="2"/>
              <a:endCxn id="826" idx="0"/>
            </p:cNvCxnSpPr>
            <p:nvPr/>
          </p:nvCxnSpPr>
          <p:spPr>
            <a:xfrm flipH="1">
              <a:off x="3855240" y="3399120"/>
              <a:ext cx="420120" cy="4946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33" name="Straight Arrow Connector 19"/>
            <p:cNvCxnSpPr>
              <a:endCxn id="827" idx="0"/>
            </p:cNvCxnSpPr>
            <p:nvPr/>
          </p:nvCxnSpPr>
          <p:spPr>
            <a:xfrm>
              <a:off x="4657320" y="3231360"/>
              <a:ext cx="1103040" cy="6624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34" name="Straight Arrow Connector 23"/>
            <p:cNvCxnSpPr/>
            <p:nvPr/>
          </p:nvCxnSpPr>
          <p:spPr>
            <a:xfrm>
              <a:off x="5991840" y="4339080"/>
              <a:ext cx="692280" cy="7858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35" name="Straight Arrow Connector 25"/>
            <p:cNvCxnSpPr>
              <a:stCxn id="827" idx="2"/>
            </p:cNvCxnSpPr>
            <p:nvPr/>
          </p:nvCxnSpPr>
          <p:spPr>
            <a:xfrm flipH="1">
              <a:off x="5522760" y="4380120"/>
              <a:ext cx="237600" cy="744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36" name="Straight Arrow Connector 28"/>
            <p:cNvCxnSpPr>
              <a:stCxn id="825" idx="2"/>
            </p:cNvCxnSpPr>
            <p:nvPr/>
          </p:nvCxnSpPr>
          <p:spPr>
            <a:xfrm>
              <a:off x="1798200" y="4383360"/>
              <a:ext cx="423720" cy="682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837" name="Straight Arrow Connector 30"/>
            <p:cNvCxnSpPr/>
            <p:nvPr/>
          </p:nvCxnSpPr>
          <p:spPr>
            <a:xfrm flipH="1">
              <a:off x="1014840" y="4380840"/>
              <a:ext cx="621000" cy="7545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838" name="Title 1"/>
            <p:cNvSpPr/>
            <p:nvPr/>
          </p:nvSpPr>
          <p:spPr>
            <a:xfrm>
              <a:off x="312840" y="513468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39" name="Title 1"/>
            <p:cNvSpPr/>
            <p:nvPr/>
          </p:nvSpPr>
          <p:spPr>
            <a:xfrm>
              <a:off x="1480680" y="513468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840" name="Straight Arrow Connector 40"/>
            <p:cNvCxnSpPr>
              <a:endCxn id="828" idx="0"/>
            </p:cNvCxnSpPr>
            <p:nvPr/>
          </p:nvCxnSpPr>
          <p:spPr>
            <a:xfrm flipH="1">
              <a:off x="4287240" y="4300560"/>
              <a:ext cx="1009440" cy="7704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  <p:sp>
        <p:nvSpPr>
          <p:cNvPr id="841" name="PlaceHolder 4"/>
          <p:cNvSpPr>
            <a:spLocks noGrp="1"/>
          </p:cNvSpPr>
          <p:nvPr>
            <p:ph/>
          </p:nvPr>
        </p:nvSpPr>
        <p:spPr>
          <a:xfrm>
            <a:off x="7814160" y="926280"/>
            <a:ext cx="3724200" cy="775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Hint 2. we can use the contents of fossil_path.txt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2" name="Content Placeholder 3"/>
          <p:cNvSpPr/>
          <p:nvPr/>
        </p:nvSpPr>
        <p:spPr>
          <a:xfrm>
            <a:off x="7814160" y="1690560"/>
            <a:ext cx="4773960" cy="368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005f60"/>
                </a:solidFill>
                <a:latin typeface="Arial"/>
                <a:ea typeface="DejaVu Sans"/>
              </a:rPr>
              <a:t>Add mkdir in front of every line, then copy and paste into the console!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43" name="Picture 26" descr=""/>
          <p:cNvPicPr/>
          <p:nvPr/>
        </p:nvPicPr>
        <p:blipFill>
          <a:blip r:embed="rId1"/>
          <a:srcRect l="0" t="0" r="55764" b="38508"/>
          <a:stretch/>
        </p:blipFill>
        <p:spPr>
          <a:xfrm>
            <a:off x="7948080" y="2846160"/>
            <a:ext cx="4246200" cy="3644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bash⎵&lt;path&gt;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5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6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Executing shell scripts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1755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 text we created is actually a shell script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 “bash” console application program can be used to execute it.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48" name="Picture 27" descr=""/>
          <p:cNvPicPr/>
          <p:nvPr/>
        </p:nvPicPr>
        <p:blipFill>
          <a:blip r:embed="rId1"/>
          <a:stretch/>
        </p:blipFill>
        <p:spPr>
          <a:xfrm>
            <a:off x="5958360" y="721440"/>
            <a:ext cx="6232680" cy="5270760"/>
          </a:xfrm>
          <a:prstGeom prst="rect">
            <a:avLst/>
          </a:prstGeom>
          <a:ln w="0">
            <a:noFill/>
          </a:ln>
        </p:spPr>
      </p:pic>
      <p:cxnSp>
        <p:nvCxnSpPr>
          <p:cNvPr id="849" name="Straight Arrow Connector 34"/>
          <p:cNvCxnSpPr/>
          <p:nvPr/>
        </p:nvCxnSpPr>
        <p:spPr>
          <a:xfrm>
            <a:off x="9508320" y="1131120"/>
            <a:ext cx="86508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850" name="Rectangle 2"/>
          <p:cNvSpPr/>
          <p:nvPr/>
        </p:nvSpPr>
        <p:spPr>
          <a:xfrm>
            <a:off x="885600" y="4763160"/>
            <a:ext cx="759276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05f60"/>
                </a:solidFill>
                <a:latin typeface="Arial"/>
                <a:ea typeface="DejaVu Sans"/>
              </a:rPr>
              <a:t>https://www.redhat.com/sysadmin/exit-codes-demystified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1" name="Content Placeholder 3"/>
          <p:cNvSpPr/>
          <p:nvPr/>
        </p:nvSpPr>
        <p:spPr>
          <a:xfrm>
            <a:off x="10485360" y="923400"/>
            <a:ext cx="12877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directory not present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2" name="Content Placeholder 3"/>
          <p:cNvSpPr/>
          <p:nvPr/>
        </p:nvSpPr>
        <p:spPr>
          <a:xfrm>
            <a:off x="10372680" y="198180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adding ‘mkdir’ to previous file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53" name="Straight Arrow Connector 10"/>
          <p:cNvCxnSpPr/>
          <p:nvPr/>
        </p:nvCxnSpPr>
        <p:spPr>
          <a:xfrm>
            <a:off x="9154440" y="1314000"/>
            <a:ext cx="1247760" cy="6829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854" name="Straight Arrow Connector 12"/>
          <p:cNvCxnSpPr/>
          <p:nvPr/>
        </p:nvCxnSpPr>
        <p:spPr>
          <a:xfrm>
            <a:off x="9114480" y="1600560"/>
            <a:ext cx="1294920" cy="15303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855" name="Content Placeholder 3"/>
          <p:cNvSpPr/>
          <p:nvPr/>
        </p:nvSpPr>
        <p:spPr>
          <a:xfrm>
            <a:off x="10385280" y="295092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execute file as bash script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56" name="Straight Arrow Connector 16"/>
          <p:cNvCxnSpPr/>
          <p:nvPr/>
        </p:nvCxnSpPr>
        <p:spPr>
          <a:xfrm>
            <a:off x="8424000" y="1757880"/>
            <a:ext cx="2018520" cy="25938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857" name="Content Placeholder 3"/>
          <p:cNvSpPr/>
          <p:nvPr/>
        </p:nvSpPr>
        <p:spPr>
          <a:xfrm>
            <a:off x="10485360" y="414756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Show results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bash⎵--version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9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0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Running console applications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1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--version: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 ask for program version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--help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: display help for program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2" name="Picture 27" descr=""/>
          <p:cNvPicPr/>
          <p:nvPr/>
        </p:nvPicPr>
        <p:blipFill>
          <a:blip r:embed="rId1"/>
          <a:stretch/>
        </p:blipFill>
        <p:spPr>
          <a:xfrm>
            <a:off x="5958360" y="721440"/>
            <a:ext cx="6232680" cy="5270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cp⎵&lt;what&gt;⎵&lt;where&gt;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4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5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Copying a file or directory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6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Target directory or file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If directory, the file will be put into it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7" name="Picture 27" descr=""/>
          <p:cNvPicPr/>
          <p:nvPr/>
        </p:nvPicPr>
        <p:blipFill>
          <a:blip r:embed="rId1"/>
          <a:stretch/>
        </p:blipFill>
        <p:spPr>
          <a:xfrm>
            <a:off x="5958360" y="733680"/>
            <a:ext cx="6232680" cy="5246280"/>
          </a:xfrm>
          <a:prstGeom prst="rect">
            <a:avLst/>
          </a:prstGeom>
          <a:ln w="0">
            <a:noFill/>
          </a:ln>
        </p:spPr>
      </p:pic>
      <p:sp>
        <p:nvSpPr>
          <p:cNvPr id="868" name="Title 1"/>
          <p:cNvSpPr/>
          <p:nvPr/>
        </p:nvSpPr>
        <p:spPr>
          <a:xfrm>
            <a:off x="2134080" y="4314600"/>
            <a:ext cx="1209240" cy="41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fossils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9" name="Title 1"/>
          <p:cNvSpPr/>
          <p:nvPr/>
        </p:nvSpPr>
        <p:spPr>
          <a:xfrm>
            <a:off x="0" y="5162760"/>
            <a:ext cx="1209240" cy="41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molluscs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0" name="Title 1"/>
          <p:cNvSpPr/>
          <p:nvPr/>
        </p:nvSpPr>
        <p:spPr>
          <a:xfrm>
            <a:off x="1636920" y="5159880"/>
            <a:ext cx="1480320" cy="41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brachiopods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1" name="Title 1"/>
          <p:cNvSpPr/>
          <p:nvPr/>
        </p:nvSpPr>
        <p:spPr>
          <a:xfrm>
            <a:off x="3087720" y="5176440"/>
            <a:ext cx="1382040" cy="41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vertebrates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72" name="Straight Arrow Connector 17"/>
          <p:cNvCxnSpPr/>
          <p:nvPr/>
        </p:nvCxnSpPr>
        <p:spPr>
          <a:xfrm flipH="1">
            <a:off x="1062360" y="4627800"/>
            <a:ext cx="1362960" cy="64692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873" name="Straight Arrow Connector 18"/>
          <p:cNvCxnSpPr>
            <a:stCxn id="868" idx="2"/>
            <a:endCxn id="870" idx="0"/>
          </p:cNvCxnSpPr>
          <p:nvPr/>
        </p:nvCxnSpPr>
        <p:spPr>
          <a:xfrm flipH="1">
            <a:off x="2377080" y="4734000"/>
            <a:ext cx="361800" cy="4262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874" name="Straight Arrow Connector 19"/>
          <p:cNvCxnSpPr>
            <a:endCxn id="871" idx="0"/>
          </p:cNvCxnSpPr>
          <p:nvPr/>
        </p:nvCxnSpPr>
        <p:spPr>
          <a:xfrm>
            <a:off x="3058200" y="4655160"/>
            <a:ext cx="720720" cy="521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875" name="Oval 28"/>
          <p:cNvSpPr/>
          <p:nvPr/>
        </p:nvSpPr>
        <p:spPr>
          <a:xfrm>
            <a:off x="1750680" y="360756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876" name="Title 1"/>
          <p:cNvSpPr/>
          <p:nvPr/>
        </p:nvSpPr>
        <p:spPr>
          <a:xfrm>
            <a:off x="1968480" y="367236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77" name="Straight Arrow Connector 30"/>
          <p:cNvCxnSpPr/>
          <p:nvPr/>
        </p:nvCxnSpPr>
        <p:spPr>
          <a:xfrm>
            <a:off x="2688840" y="3979800"/>
            <a:ext cx="720" cy="359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878" name="Straight Arrow Connector 31"/>
          <p:cNvCxnSpPr/>
          <p:nvPr/>
        </p:nvCxnSpPr>
        <p:spPr>
          <a:xfrm>
            <a:off x="3165120" y="4587840"/>
            <a:ext cx="1630440" cy="6681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879" name="Title 1"/>
          <p:cNvSpPr/>
          <p:nvPr/>
        </p:nvSpPr>
        <p:spPr>
          <a:xfrm>
            <a:off x="4281480" y="5181840"/>
            <a:ext cx="167004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ff0000"/>
                </a:solidFill>
                <a:latin typeface="Arial"/>
                <a:ea typeface="DejaVu Sans"/>
              </a:rPr>
              <a:t>fossil_path.txt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80" name="Straight Arrow Connector 33"/>
          <p:cNvCxnSpPr/>
          <p:nvPr/>
        </p:nvCxnSpPr>
        <p:spPr>
          <a:xfrm>
            <a:off x="3436920" y="3940920"/>
            <a:ext cx="1306080" cy="4802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881" name="Title 1"/>
          <p:cNvSpPr/>
          <p:nvPr/>
        </p:nvSpPr>
        <p:spPr>
          <a:xfrm>
            <a:off x="4213440" y="4362120"/>
            <a:ext cx="167004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  <a:ea typeface="DejaVu Sans"/>
              </a:rPr>
              <a:t>fossil_path.txt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2" name="Title 1"/>
          <p:cNvSpPr/>
          <p:nvPr/>
        </p:nvSpPr>
        <p:spPr>
          <a:xfrm>
            <a:off x="6512040" y="4055040"/>
            <a:ext cx="4979520" cy="182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GB" sz="2400" spc="-1" strike="noStrike">
                <a:solidFill>
                  <a:srgbClr val="ff0000"/>
                </a:solidFill>
                <a:latin typeface="Arial"/>
                <a:ea typeface="DejaVu Sans"/>
              </a:rPr>
              <a:t>One of the tools that we looked at can be used to delete the file that we have created. Try to delete it!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83" name="Straight Arrow Connector 37"/>
          <p:cNvCxnSpPr/>
          <p:nvPr/>
        </p:nvCxnSpPr>
        <p:spPr>
          <a:xfrm>
            <a:off x="8254080" y="1180080"/>
            <a:ext cx="821880" cy="6494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884" name="Content Placeholder 3"/>
          <p:cNvSpPr/>
          <p:nvPr/>
        </p:nvSpPr>
        <p:spPr>
          <a:xfrm>
            <a:off x="9075240" y="189972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List contents of path!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85" name="Straight Arrow Connector 40"/>
          <p:cNvCxnSpPr/>
          <p:nvPr/>
        </p:nvCxnSpPr>
        <p:spPr>
          <a:xfrm>
            <a:off x="7843680" y="1540080"/>
            <a:ext cx="821520" cy="6490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886" name="Content Placeholder 3"/>
          <p:cNvSpPr/>
          <p:nvPr/>
        </p:nvSpPr>
        <p:spPr>
          <a:xfrm>
            <a:off x="8664840" y="225972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New file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rm⎵&lt;path_file&gt;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8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9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Without –r removes a single file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0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As with cp, multiple files can be passed to this </a:t>
            </a:r>
            <a:br>
              <a:rPr sz="2400"/>
            </a:b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(separated by spaces)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1" name="Picture 27" descr=""/>
          <p:cNvPicPr/>
          <p:nvPr/>
        </p:nvPicPr>
        <p:blipFill>
          <a:blip r:embed="rId1"/>
          <a:stretch/>
        </p:blipFill>
        <p:spPr>
          <a:xfrm>
            <a:off x="5958360" y="733680"/>
            <a:ext cx="6232680" cy="5246280"/>
          </a:xfrm>
          <a:prstGeom prst="rect">
            <a:avLst/>
          </a:prstGeom>
          <a:ln w="0">
            <a:noFill/>
          </a:ln>
        </p:spPr>
      </p:pic>
      <p:sp>
        <p:nvSpPr>
          <p:cNvPr id="892" name="Title 1"/>
          <p:cNvSpPr/>
          <p:nvPr/>
        </p:nvSpPr>
        <p:spPr>
          <a:xfrm>
            <a:off x="2134080" y="4314600"/>
            <a:ext cx="1209240" cy="41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fossils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3" name="Title 1"/>
          <p:cNvSpPr/>
          <p:nvPr/>
        </p:nvSpPr>
        <p:spPr>
          <a:xfrm>
            <a:off x="0" y="5162760"/>
            <a:ext cx="1209240" cy="41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molluscs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4" name="Title 1"/>
          <p:cNvSpPr/>
          <p:nvPr/>
        </p:nvSpPr>
        <p:spPr>
          <a:xfrm>
            <a:off x="1636920" y="5159880"/>
            <a:ext cx="1480320" cy="41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brachiopods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5" name="Title 1"/>
          <p:cNvSpPr/>
          <p:nvPr/>
        </p:nvSpPr>
        <p:spPr>
          <a:xfrm>
            <a:off x="3087720" y="5176440"/>
            <a:ext cx="1382040" cy="41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vertebrates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96" name="Straight Arrow Connector 17"/>
          <p:cNvCxnSpPr/>
          <p:nvPr/>
        </p:nvCxnSpPr>
        <p:spPr>
          <a:xfrm flipH="1">
            <a:off x="1062360" y="4627800"/>
            <a:ext cx="1362960" cy="64692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897" name="Straight Arrow Connector 18"/>
          <p:cNvCxnSpPr>
            <a:stCxn id="892" idx="2"/>
            <a:endCxn id="894" idx="0"/>
          </p:cNvCxnSpPr>
          <p:nvPr/>
        </p:nvCxnSpPr>
        <p:spPr>
          <a:xfrm flipH="1">
            <a:off x="2377080" y="4734000"/>
            <a:ext cx="361800" cy="4262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898" name="Straight Arrow Connector 19"/>
          <p:cNvCxnSpPr>
            <a:endCxn id="895" idx="0"/>
          </p:cNvCxnSpPr>
          <p:nvPr/>
        </p:nvCxnSpPr>
        <p:spPr>
          <a:xfrm>
            <a:off x="3058200" y="4655160"/>
            <a:ext cx="720720" cy="521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899" name="Oval 28"/>
          <p:cNvSpPr/>
          <p:nvPr/>
        </p:nvSpPr>
        <p:spPr>
          <a:xfrm>
            <a:off x="1750680" y="3607560"/>
            <a:ext cx="2070360" cy="52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900" name="Title 1"/>
          <p:cNvSpPr/>
          <p:nvPr/>
        </p:nvSpPr>
        <p:spPr>
          <a:xfrm>
            <a:off x="1968480" y="3672360"/>
            <a:ext cx="1609560" cy="38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Parent (whatever)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01" name="Straight Arrow Connector 30"/>
          <p:cNvCxnSpPr/>
          <p:nvPr/>
        </p:nvCxnSpPr>
        <p:spPr>
          <a:xfrm>
            <a:off x="2688840" y="3979800"/>
            <a:ext cx="720" cy="3596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cxnSp>
        <p:nvCxnSpPr>
          <p:cNvPr id="902" name="Straight Arrow Connector 31"/>
          <p:cNvCxnSpPr/>
          <p:nvPr/>
        </p:nvCxnSpPr>
        <p:spPr>
          <a:xfrm>
            <a:off x="3165120" y="4587840"/>
            <a:ext cx="1630440" cy="66816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903" name="Title 1"/>
          <p:cNvSpPr/>
          <p:nvPr/>
        </p:nvSpPr>
        <p:spPr>
          <a:xfrm>
            <a:off x="4281480" y="5181840"/>
            <a:ext cx="167004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ff0000"/>
                </a:solidFill>
                <a:latin typeface="Arial"/>
                <a:ea typeface="DejaVu Sans"/>
              </a:rPr>
              <a:t>fossil_path.txt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04" name="Straight Arrow Connector 33"/>
          <p:cNvCxnSpPr/>
          <p:nvPr/>
        </p:nvCxnSpPr>
        <p:spPr>
          <a:xfrm>
            <a:off x="3436920" y="3940920"/>
            <a:ext cx="1306080" cy="4802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905" name="Title 1"/>
          <p:cNvSpPr/>
          <p:nvPr/>
        </p:nvSpPr>
        <p:spPr>
          <a:xfrm>
            <a:off x="4213440" y="4362120"/>
            <a:ext cx="167004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  <a:ea typeface="DejaVu Sans"/>
              </a:rPr>
              <a:t>fossil_path.txt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06" name="Straight Arrow Connector 23"/>
          <p:cNvCxnSpPr/>
          <p:nvPr/>
        </p:nvCxnSpPr>
        <p:spPr>
          <a:xfrm>
            <a:off x="7720560" y="1883160"/>
            <a:ext cx="821520" cy="6490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907" name="Content Placeholder 3"/>
          <p:cNvSpPr/>
          <p:nvPr/>
        </p:nvSpPr>
        <p:spPr>
          <a:xfrm>
            <a:off x="8541720" y="260244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File disappeared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Picture 35" descr=""/>
          <p:cNvPicPr/>
          <p:nvPr/>
        </p:nvPicPr>
        <p:blipFill>
          <a:blip r:embed="rId1"/>
          <a:stretch/>
        </p:blipFill>
        <p:spPr>
          <a:xfrm>
            <a:off x="5026320" y="2131200"/>
            <a:ext cx="7164720" cy="3683880"/>
          </a:xfrm>
          <a:prstGeom prst="rect">
            <a:avLst/>
          </a:prstGeom>
          <a:ln w="0">
            <a:noFill/>
          </a:ln>
        </p:spPr>
      </p:pic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Reproducibility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851004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The foundation of the scientific experiment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418896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Can you reproduce the exact results that you acquired 5 years ago?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If you cannot reproduce what you have done, how can other people?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Text Placeholder 2"/>
          <p:cNvSpPr/>
          <p:nvPr/>
        </p:nvSpPr>
        <p:spPr>
          <a:xfrm>
            <a:off x="7453800" y="1772280"/>
            <a:ext cx="4136760" cy="22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50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  <a:ea typeface="DejaVu Sans"/>
              </a:rPr>
              <a:t>Source: The Turing Way: https://the-turing-way.netlify.app/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Exercise!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9" name="PlaceHolder 2"/>
          <p:cNvSpPr>
            <a:spLocks noGrp="1"/>
          </p:cNvSpPr>
          <p:nvPr>
            <p:ph/>
          </p:nvPr>
        </p:nvSpPr>
        <p:spPr>
          <a:xfrm>
            <a:off x="836640" y="1586880"/>
            <a:ext cx="11964240" cy="1555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Use an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echo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 statement to write the genus name “</a:t>
            </a:r>
            <a:r>
              <a:rPr b="0" i="1" lang="en-GB" sz="2400" spc="-1" strike="noStrike">
                <a:solidFill>
                  <a:srgbClr val="000000"/>
                </a:solidFill>
                <a:latin typeface="Arial"/>
              </a:rPr>
              <a:t>Lingula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” into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fossils/brachiopods/genera.txt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!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Then change directory to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brachiopods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0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911" name="Group 48"/>
          <p:cNvGrpSpPr/>
          <p:nvPr/>
        </p:nvGrpSpPr>
        <p:grpSpPr>
          <a:xfrm>
            <a:off x="312840" y="2912400"/>
            <a:ext cx="8026200" cy="2709000"/>
            <a:chOff x="312840" y="2912400"/>
            <a:chExt cx="8026200" cy="2709000"/>
          </a:xfrm>
        </p:grpSpPr>
        <p:sp>
          <p:nvSpPr>
            <p:cNvPr id="912" name="Title 1"/>
            <p:cNvSpPr/>
            <p:nvPr/>
          </p:nvSpPr>
          <p:spPr>
            <a:xfrm>
              <a:off x="3573360" y="29124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13" name="Title 1"/>
            <p:cNvSpPr/>
            <p:nvPr/>
          </p:nvSpPr>
          <p:spPr>
            <a:xfrm>
              <a:off x="1096560" y="38966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14" name="Title 1"/>
            <p:cNvSpPr/>
            <p:nvPr/>
          </p:nvSpPr>
          <p:spPr>
            <a:xfrm>
              <a:off x="2996280" y="3893400"/>
              <a:ext cx="171828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15" name="Title 1"/>
            <p:cNvSpPr/>
            <p:nvPr/>
          </p:nvSpPr>
          <p:spPr>
            <a:xfrm>
              <a:off x="5837040" y="3893400"/>
              <a:ext cx="160416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16" name="Title 1"/>
            <p:cNvSpPr/>
            <p:nvPr/>
          </p:nvSpPr>
          <p:spPr>
            <a:xfrm>
              <a:off x="4464720" y="5070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17" name="Title 1"/>
            <p:cNvSpPr/>
            <p:nvPr/>
          </p:nvSpPr>
          <p:spPr>
            <a:xfrm>
              <a:off x="5773680" y="5070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18" name="Title 1"/>
            <p:cNvSpPr/>
            <p:nvPr/>
          </p:nvSpPr>
          <p:spPr>
            <a:xfrm>
              <a:off x="6935400" y="50706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919" name="Straight Arrow Connector 15"/>
            <p:cNvCxnSpPr/>
            <p:nvPr/>
          </p:nvCxnSpPr>
          <p:spPr>
            <a:xfrm flipH="1">
              <a:off x="2329560" y="3275640"/>
              <a:ext cx="1581480" cy="7509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20" name="Straight Arrow Connector 16"/>
            <p:cNvCxnSpPr>
              <a:stCxn id="912" idx="2"/>
              <a:endCxn id="914" idx="0"/>
            </p:cNvCxnSpPr>
            <p:nvPr/>
          </p:nvCxnSpPr>
          <p:spPr>
            <a:xfrm flipH="1">
              <a:off x="3855240" y="3399120"/>
              <a:ext cx="420120" cy="4946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21" name="Straight Arrow Connector 19"/>
            <p:cNvCxnSpPr>
              <a:endCxn id="915" idx="0"/>
            </p:cNvCxnSpPr>
            <p:nvPr/>
          </p:nvCxnSpPr>
          <p:spPr>
            <a:xfrm>
              <a:off x="4646160" y="3310560"/>
              <a:ext cx="1993320" cy="583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22" name="Straight Arrow Connector 23"/>
            <p:cNvCxnSpPr/>
            <p:nvPr/>
          </p:nvCxnSpPr>
          <p:spPr>
            <a:xfrm>
              <a:off x="6871320" y="4339080"/>
              <a:ext cx="691920" cy="7858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23" name="Straight Arrow Connector 25"/>
            <p:cNvCxnSpPr>
              <a:stCxn id="915" idx="2"/>
            </p:cNvCxnSpPr>
            <p:nvPr/>
          </p:nvCxnSpPr>
          <p:spPr>
            <a:xfrm flipH="1">
              <a:off x="6401880" y="4380120"/>
              <a:ext cx="237600" cy="744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24" name="Straight Arrow Connector 28"/>
            <p:cNvCxnSpPr>
              <a:stCxn id="913" idx="2"/>
            </p:cNvCxnSpPr>
            <p:nvPr/>
          </p:nvCxnSpPr>
          <p:spPr>
            <a:xfrm>
              <a:off x="1798200" y="4383360"/>
              <a:ext cx="423720" cy="682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25" name="Straight Arrow Connector 30"/>
            <p:cNvCxnSpPr/>
            <p:nvPr/>
          </p:nvCxnSpPr>
          <p:spPr>
            <a:xfrm flipH="1">
              <a:off x="1014840" y="4380840"/>
              <a:ext cx="621000" cy="7545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926" name="Title 1"/>
            <p:cNvSpPr/>
            <p:nvPr/>
          </p:nvSpPr>
          <p:spPr>
            <a:xfrm>
              <a:off x="312840" y="513468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7" name="Title 1"/>
            <p:cNvSpPr/>
            <p:nvPr/>
          </p:nvSpPr>
          <p:spPr>
            <a:xfrm>
              <a:off x="1480680" y="513468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928" name="Straight Arrow Connector 40"/>
            <p:cNvCxnSpPr>
              <a:endCxn id="916" idx="0"/>
            </p:cNvCxnSpPr>
            <p:nvPr/>
          </p:nvCxnSpPr>
          <p:spPr>
            <a:xfrm flipH="1">
              <a:off x="5166360" y="4300560"/>
              <a:ext cx="1009440" cy="7704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  <p:sp>
        <p:nvSpPr>
          <p:cNvPr id="929" name="Title 1"/>
          <p:cNvSpPr/>
          <p:nvPr/>
        </p:nvSpPr>
        <p:spPr>
          <a:xfrm>
            <a:off x="3060360" y="5064840"/>
            <a:ext cx="1403640" cy="48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b050"/>
                </a:solidFill>
                <a:latin typeface="Arial"/>
                <a:ea typeface="DejaVu Sans"/>
              </a:rPr>
              <a:t>genera.txt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30" name="Straight Arrow Connector 31"/>
          <p:cNvCxnSpPr>
            <a:stCxn id="914" idx="2"/>
            <a:endCxn id="929" idx="0"/>
          </p:cNvCxnSpPr>
          <p:nvPr/>
        </p:nvCxnSpPr>
        <p:spPr>
          <a:xfrm flipH="1">
            <a:off x="3762000" y="4380120"/>
            <a:ext cx="9360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2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3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1755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You can use the double chevron &gt;&gt; to append to an existing file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34" name="Picture 27" descr=""/>
          <p:cNvPicPr/>
          <p:nvPr/>
        </p:nvPicPr>
        <p:blipFill>
          <a:blip r:embed="rId1"/>
          <a:stretch/>
        </p:blipFill>
        <p:spPr>
          <a:xfrm>
            <a:off x="6103440" y="1423440"/>
            <a:ext cx="6014520" cy="5062680"/>
          </a:xfrm>
          <a:prstGeom prst="rect">
            <a:avLst/>
          </a:prstGeom>
          <a:ln w="0">
            <a:noFill/>
          </a:ln>
        </p:spPr>
      </p:pic>
      <p:sp>
        <p:nvSpPr>
          <p:cNvPr id="935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3515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2800" spc="-1" strike="noStrike">
                <a:solidFill>
                  <a:srgbClr val="005f60"/>
                </a:solidFill>
                <a:latin typeface="Courier New"/>
              </a:rPr>
              <a:t>echo⎵“Lingula”⎵&gt;⎵fossils/brachiopods/genera.txt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7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Appending to files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8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1755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You can use the double chevron &gt;&gt; to append to an existing file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Added to new line!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39" name="Picture 27" descr=""/>
          <p:cNvPicPr/>
          <p:nvPr/>
        </p:nvPicPr>
        <p:blipFill>
          <a:blip r:embed="rId1"/>
          <a:stretch/>
        </p:blipFill>
        <p:spPr>
          <a:xfrm>
            <a:off x="6103440" y="1423440"/>
            <a:ext cx="6014520" cy="5062680"/>
          </a:xfrm>
          <a:prstGeom prst="rect">
            <a:avLst/>
          </a:prstGeom>
          <a:ln w="0">
            <a:noFill/>
          </a:ln>
        </p:spPr>
      </p:pic>
      <p:sp>
        <p:nvSpPr>
          <p:cNvPr id="940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echo⎵“Spiriferina”⎵&gt;&gt;⎵genera.txt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2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258520" cy="803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 fontScale="86000"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We use so called “escape characters to denote special symbols, that sometimes have other meanings.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3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4344120" cy="2438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\n: newline escape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\t : tab escape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\” : double quote escape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\’ : single quote escape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4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Special characters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45" name="Picture 8" descr=""/>
          <p:cNvPicPr/>
          <p:nvPr/>
        </p:nvPicPr>
        <p:blipFill>
          <a:blip r:embed="rId1"/>
          <a:stretch/>
        </p:blipFill>
        <p:spPr>
          <a:xfrm>
            <a:off x="5682600" y="403200"/>
            <a:ext cx="7310520" cy="6093000"/>
          </a:xfrm>
          <a:prstGeom prst="rect">
            <a:avLst/>
          </a:prstGeom>
          <a:ln w="0">
            <a:noFill/>
          </a:ln>
        </p:spPr>
      </p:pic>
      <p:cxnSp>
        <p:nvCxnSpPr>
          <p:cNvPr id="946" name="Straight Arrow Connector 9"/>
          <p:cNvCxnSpPr/>
          <p:nvPr/>
        </p:nvCxnSpPr>
        <p:spPr>
          <a:xfrm>
            <a:off x="6449040" y="729000"/>
            <a:ext cx="148320" cy="2700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947" name="Content Placeholder 3"/>
          <p:cNvSpPr/>
          <p:nvPr/>
        </p:nvSpPr>
        <p:spPr>
          <a:xfrm>
            <a:off x="6449040" y="348768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Edit/Replace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8" name="Content Placeholder 3"/>
          <p:cNvSpPr/>
          <p:nvPr/>
        </p:nvSpPr>
        <p:spPr>
          <a:xfrm>
            <a:off x="9109080" y="245700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\n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49" name="Straight Arrow Connector 12"/>
          <p:cNvCxnSpPr/>
          <p:nvPr/>
        </p:nvCxnSpPr>
        <p:spPr>
          <a:xfrm flipH="1">
            <a:off x="9232200" y="1209960"/>
            <a:ext cx="172080" cy="12423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950" name="Content Placeholder 3"/>
          <p:cNvSpPr/>
          <p:nvPr/>
        </p:nvSpPr>
        <p:spPr>
          <a:xfrm>
            <a:off x="10024200" y="256608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Turn on regex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51" name="Straight Arrow Connector 15"/>
          <p:cNvCxnSpPr/>
          <p:nvPr/>
        </p:nvCxnSpPr>
        <p:spPr>
          <a:xfrm flipH="1">
            <a:off x="10620720" y="1278720"/>
            <a:ext cx="172080" cy="12423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952" name="Content Placeholder 3"/>
          <p:cNvSpPr/>
          <p:nvPr/>
        </p:nvSpPr>
        <p:spPr>
          <a:xfrm>
            <a:off x="8317440" y="408240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Escape characters highlighted!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53" name="Straight Arrow Connector 17"/>
          <p:cNvCxnSpPr/>
          <p:nvPr/>
        </p:nvCxnSpPr>
        <p:spPr>
          <a:xfrm>
            <a:off x="7107840" y="1938600"/>
            <a:ext cx="1687320" cy="21117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Exercise!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5" name="PlaceHolder 2"/>
          <p:cNvSpPr>
            <a:spLocks noGrp="1"/>
          </p:cNvSpPr>
          <p:nvPr>
            <p:ph/>
          </p:nvPr>
        </p:nvSpPr>
        <p:spPr>
          <a:xfrm>
            <a:off x="836640" y="1586880"/>
            <a:ext cx="11166120" cy="1555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Use an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echo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 statement to write the genus name “</a:t>
            </a:r>
            <a:r>
              <a:rPr b="0" i="1" lang="en-GB" sz="2400" spc="-1" strike="noStrike">
                <a:solidFill>
                  <a:srgbClr val="000000"/>
                </a:solidFill>
                <a:latin typeface="Arial"/>
              </a:rPr>
              <a:t>Terebratula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” and “</a:t>
            </a:r>
            <a:r>
              <a:rPr b="0" i="1" lang="en-GB" sz="2400" spc="-1" strike="noStrike">
                <a:solidFill>
                  <a:srgbClr val="000000"/>
                </a:solidFill>
                <a:latin typeface="Arial"/>
              </a:rPr>
              <a:t>Athyris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” into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fossils/brachiopods/genera.txt</a:t>
            </a:r>
            <a:r>
              <a:rPr b="1" lang="en-GB" sz="2400" spc="-1" strike="noStrike">
                <a:solidFill>
                  <a:srgbClr val="000000"/>
                </a:solidFill>
                <a:latin typeface="Courier New"/>
              </a:rPr>
              <a:t>, use a newline escape between them!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Then change directory to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brachiopods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6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957" name="Group 48"/>
          <p:cNvGrpSpPr/>
          <p:nvPr/>
        </p:nvGrpSpPr>
        <p:grpSpPr>
          <a:xfrm>
            <a:off x="312840" y="3143160"/>
            <a:ext cx="8026200" cy="2709000"/>
            <a:chOff x="312840" y="3143160"/>
            <a:chExt cx="8026200" cy="2709000"/>
          </a:xfrm>
        </p:grpSpPr>
        <p:sp>
          <p:nvSpPr>
            <p:cNvPr id="958" name="Title 1"/>
            <p:cNvSpPr/>
            <p:nvPr/>
          </p:nvSpPr>
          <p:spPr>
            <a:xfrm>
              <a:off x="3573360" y="31431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9" name="Title 1"/>
            <p:cNvSpPr/>
            <p:nvPr/>
          </p:nvSpPr>
          <p:spPr>
            <a:xfrm>
              <a:off x="1096560" y="41274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0" name="Title 1"/>
            <p:cNvSpPr/>
            <p:nvPr/>
          </p:nvSpPr>
          <p:spPr>
            <a:xfrm>
              <a:off x="2996280" y="4124160"/>
              <a:ext cx="171828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1" name="Title 1"/>
            <p:cNvSpPr/>
            <p:nvPr/>
          </p:nvSpPr>
          <p:spPr>
            <a:xfrm>
              <a:off x="5837040" y="4124160"/>
              <a:ext cx="160416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2" name="Title 1"/>
            <p:cNvSpPr/>
            <p:nvPr/>
          </p:nvSpPr>
          <p:spPr>
            <a:xfrm>
              <a:off x="4464720" y="53013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3" name="Title 1"/>
            <p:cNvSpPr/>
            <p:nvPr/>
          </p:nvSpPr>
          <p:spPr>
            <a:xfrm>
              <a:off x="5773680" y="53013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4" name="Title 1"/>
            <p:cNvSpPr/>
            <p:nvPr/>
          </p:nvSpPr>
          <p:spPr>
            <a:xfrm>
              <a:off x="6935400" y="53013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965" name="Straight Arrow Connector 15"/>
            <p:cNvCxnSpPr/>
            <p:nvPr/>
          </p:nvCxnSpPr>
          <p:spPr>
            <a:xfrm flipH="1">
              <a:off x="2329560" y="3506400"/>
              <a:ext cx="1581480" cy="7509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66" name="Straight Arrow Connector 16"/>
            <p:cNvCxnSpPr>
              <a:stCxn id="958" idx="2"/>
              <a:endCxn id="960" idx="0"/>
            </p:cNvCxnSpPr>
            <p:nvPr/>
          </p:nvCxnSpPr>
          <p:spPr>
            <a:xfrm flipH="1">
              <a:off x="3855240" y="3629880"/>
              <a:ext cx="420120" cy="4946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67" name="Straight Arrow Connector 19"/>
            <p:cNvCxnSpPr>
              <a:endCxn id="961" idx="0"/>
            </p:cNvCxnSpPr>
            <p:nvPr/>
          </p:nvCxnSpPr>
          <p:spPr>
            <a:xfrm>
              <a:off x="4646160" y="3541320"/>
              <a:ext cx="1993320" cy="583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68" name="Straight Arrow Connector 23"/>
            <p:cNvCxnSpPr/>
            <p:nvPr/>
          </p:nvCxnSpPr>
          <p:spPr>
            <a:xfrm>
              <a:off x="6871320" y="4569840"/>
              <a:ext cx="691920" cy="7858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69" name="Straight Arrow Connector 25"/>
            <p:cNvCxnSpPr>
              <a:stCxn id="961" idx="2"/>
            </p:cNvCxnSpPr>
            <p:nvPr/>
          </p:nvCxnSpPr>
          <p:spPr>
            <a:xfrm flipH="1">
              <a:off x="6401880" y="4610880"/>
              <a:ext cx="237600" cy="744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70" name="Straight Arrow Connector 28"/>
            <p:cNvCxnSpPr>
              <a:stCxn id="959" idx="2"/>
            </p:cNvCxnSpPr>
            <p:nvPr/>
          </p:nvCxnSpPr>
          <p:spPr>
            <a:xfrm>
              <a:off x="1798200" y="4614120"/>
              <a:ext cx="423720" cy="682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971" name="Straight Arrow Connector 30"/>
            <p:cNvCxnSpPr/>
            <p:nvPr/>
          </p:nvCxnSpPr>
          <p:spPr>
            <a:xfrm flipH="1">
              <a:off x="1014840" y="4611600"/>
              <a:ext cx="621000" cy="7545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972" name="Title 1"/>
            <p:cNvSpPr/>
            <p:nvPr/>
          </p:nvSpPr>
          <p:spPr>
            <a:xfrm>
              <a:off x="312840" y="53654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73" name="Title 1"/>
            <p:cNvSpPr/>
            <p:nvPr/>
          </p:nvSpPr>
          <p:spPr>
            <a:xfrm>
              <a:off x="1480680" y="53654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974" name="Straight Arrow Connector 40"/>
            <p:cNvCxnSpPr>
              <a:endCxn id="962" idx="0"/>
            </p:cNvCxnSpPr>
            <p:nvPr/>
          </p:nvCxnSpPr>
          <p:spPr>
            <a:xfrm flipH="1">
              <a:off x="5166360" y="4531680"/>
              <a:ext cx="1009440" cy="7700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  <p:sp>
        <p:nvSpPr>
          <p:cNvPr id="975" name="Title 1"/>
          <p:cNvSpPr/>
          <p:nvPr/>
        </p:nvSpPr>
        <p:spPr>
          <a:xfrm>
            <a:off x="3060360" y="5295600"/>
            <a:ext cx="1403640" cy="48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b050"/>
                </a:solidFill>
                <a:latin typeface="Arial"/>
                <a:ea typeface="DejaVu Sans"/>
              </a:rPr>
              <a:t>genera.txt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76" name="Straight Arrow Connector 31"/>
          <p:cNvCxnSpPr>
            <a:stCxn id="960" idx="2"/>
            <a:endCxn id="975" idx="0"/>
          </p:cNvCxnSpPr>
          <p:nvPr/>
        </p:nvCxnSpPr>
        <p:spPr>
          <a:xfrm flipH="1">
            <a:off x="3762000" y="4610880"/>
            <a:ext cx="9360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8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Appending to files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9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2754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It doesn’t seem to work!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Echo needs to know to replace the combination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\n 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with the newline character!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80" name="Picture 27" descr=""/>
          <p:cNvPicPr/>
          <p:nvPr/>
        </p:nvPicPr>
        <p:blipFill>
          <a:blip r:embed="rId1"/>
          <a:stretch/>
        </p:blipFill>
        <p:spPr>
          <a:xfrm>
            <a:off x="6103440" y="1423440"/>
            <a:ext cx="6014520" cy="4624920"/>
          </a:xfrm>
          <a:prstGeom prst="rect">
            <a:avLst/>
          </a:prstGeom>
          <a:ln w="0">
            <a:noFill/>
          </a:ln>
        </p:spPr>
      </p:pic>
      <p:sp>
        <p:nvSpPr>
          <p:cNvPr id="981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2800" spc="-1" strike="noStrike">
                <a:solidFill>
                  <a:srgbClr val="005f60"/>
                </a:solidFill>
                <a:latin typeface="Courier New"/>
              </a:rPr>
              <a:t>echo⎵”Terebratula\nAthyrida”⎵&gt;&gt;⎵genera.txt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82" name="Straight Arrow Connector 10"/>
          <p:cNvCxnSpPr/>
          <p:nvPr/>
        </p:nvCxnSpPr>
        <p:spPr>
          <a:xfrm>
            <a:off x="7800840" y="2190600"/>
            <a:ext cx="821520" cy="6490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983" name="Content Placeholder 3"/>
          <p:cNvSpPr/>
          <p:nvPr/>
        </p:nvSpPr>
        <p:spPr>
          <a:xfrm>
            <a:off x="8557560" y="278028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This is not ok!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5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Appending to files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6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294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Use the –e option!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Our file is messed up. Options: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1. Redo our file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2. Use an editor to correct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Delete the bad line!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Better, next time: go back in time.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87" name="Picture 27" descr=""/>
          <p:cNvPicPr/>
          <p:nvPr/>
        </p:nvPicPr>
        <p:blipFill>
          <a:blip r:embed="rId1"/>
          <a:stretch/>
        </p:blipFill>
        <p:spPr>
          <a:xfrm>
            <a:off x="6176880" y="1423440"/>
            <a:ext cx="6014520" cy="4322880"/>
          </a:xfrm>
          <a:prstGeom prst="rect">
            <a:avLst/>
          </a:prstGeom>
          <a:ln w="0">
            <a:noFill/>
          </a:ln>
        </p:spPr>
      </p:pic>
      <p:sp>
        <p:nvSpPr>
          <p:cNvPr id="988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2800" spc="-1" strike="noStrike">
                <a:solidFill>
                  <a:srgbClr val="005f60"/>
                </a:solidFill>
                <a:latin typeface="Courier New"/>
              </a:rPr>
              <a:t>echo⎵-e⎵“Terebratula\nAthyrida”⎵&gt;&gt;⎵genera.txt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89" name="Straight Arrow Connector 12"/>
          <p:cNvCxnSpPr/>
          <p:nvPr/>
        </p:nvCxnSpPr>
        <p:spPr>
          <a:xfrm>
            <a:off x="7735680" y="2208240"/>
            <a:ext cx="1756800" cy="396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990" name="Content Placeholder 3"/>
          <p:cNvSpPr/>
          <p:nvPr/>
        </p:nvSpPr>
        <p:spPr>
          <a:xfrm>
            <a:off x="8100360" y="291564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Now this is correct!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1" name="Content Placeholder 3"/>
          <p:cNvSpPr/>
          <p:nvPr/>
        </p:nvSpPr>
        <p:spPr>
          <a:xfrm>
            <a:off x="9491760" y="264564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But this is still not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92" name="Straight Arrow Connector 16"/>
          <p:cNvCxnSpPr/>
          <p:nvPr/>
        </p:nvCxnSpPr>
        <p:spPr>
          <a:xfrm>
            <a:off x="7327800" y="2604240"/>
            <a:ext cx="1446840" cy="3880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4880" cy="2851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4800" spc="-1" strike="noStrike">
                <a:solidFill>
                  <a:srgbClr val="005f60"/>
                </a:solidFill>
                <a:latin typeface="Arial"/>
              </a:rPr>
              <a:t>Basic version control with Git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4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4880" cy="149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8b8b8b"/>
                </a:solidFill>
                <a:latin typeface="Arial"/>
              </a:rPr>
              <a:t>and GitHub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5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7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Projects evolve in a non-linear way, especially programming projects.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8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666828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Multiple people work on them, sometimes at the same time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Recording the history of project development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Working with many files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Sharing code is necessary, we also need to know who changes what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9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Why version control? 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00" name="Picture 10" descr=""/>
          <p:cNvPicPr/>
          <p:nvPr/>
        </p:nvPicPr>
        <p:blipFill>
          <a:blip r:embed="rId1"/>
          <a:stretch/>
        </p:blipFill>
        <p:spPr>
          <a:xfrm>
            <a:off x="7781400" y="962280"/>
            <a:ext cx="3569760" cy="1488960"/>
          </a:xfrm>
          <a:prstGeom prst="rect">
            <a:avLst/>
          </a:prstGeom>
          <a:ln w="0">
            <a:noFill/>
          </a:ln>
        </p:spPr>
      </p:pic>
      <p:pic>
        <p:nvPicPr>
          <p:cNvPr id="1001" name="Picture 11" descr=""/>
          <p:cNvPicPr/>
          <p:nvPr/>
        </p:nvPicPr>
        <p:blipFill>
          <a:blip r:embed="rId2"/>
          <a:stretch/>
        </p:blipFill>
        <p:spPr>
          <a:xfrm>
            <a:off x="8586000" y="3429000"/>
            <a:ext cx="2536920" cy="2289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Difference between Git and GitHub? 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3" name="PlaceHolder 2"/>
          <p:cNvSpPr>
            <a:spLocks noGrp="1"/>
          </p:cNvSpPr>
          <p:nvPr>
            <p:ph/>
          </p:nvPr>
        </p:nvSpPr>
        <p:spPr>
          <a:xfrm>
            <a:off x="839880" y="168120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git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4" name="PlaceHolder 3"/>
          <p:cNvSpPr>
            <a:spLocks noGrp="1"/>
          </p:cNvSpPr>
          <p:nvPr>
            <p:ph/>
          </p:nvPr>
        </p:nvSpPr>
        <p:spPr>
          <a:xfrm>
            <a:off x="839880" y="250524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Locally running application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Operates with files in a local directory (repository)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Works without a remotes!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5" name="PlaceHolder 4"/>
          <p:cNvSpPr>
            <a:spLocks noGrp="1"/>
          </p:cNvSpPr>
          <p:nvPr>
            <p:ph/>
          </p:nvPr>
        </p:nvSpPr>
        <p:spPr>
          <a:xfrm>
            <a:off x="6172200" y="1681200"/>
            <a:ext cx="518256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GitHub and GitLab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6" name="PlaceHolder 5"/>
          <p:cNvSpPr>
            <a:spLocks noGrp="1"/>
          </p:cNvSpPr>
          <p:nvPr>
            <p:ph/>
          </p:nvPr>
        </p:nvSpPr>
        <p:spPr>
          <a:xfrm>
            <a:off x="6172200" y="2505240"/>
            <a:ext cx="518256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Remote servers with copies of the repository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7" name="PlaceHolder 6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08" name="Picture 7" descr=""/>
          <p:cNvPicPr/>
          <p:nvPr/>
        </p:nvPicPr>
        <p:blipFill>
          <a:blip r:embed="rId1"/>
          <a:stretch/>
        </p:blipFill>
        <p:spPr>
          <a:xfrm>
            <a:off x="6491160" y="3758760"/>
            <a:ext cx="2536920" cy="2289600"/>
          </a:xfrm>
          <a:prstGeom prst="rect">
            <a:avLst/>
          </a:prstGeom>
          <a:ln w="0">
            <a:noFill/>
          </a:ln>
        </p:spPr>
      </p:pic>
      <p:pic>
        <p:nvPicPr>
          <p:cNvPr id="1009" name="Picture 8" descr=""/>
          <p:cNvPicPr/>
          <p:nvPr/>
        </p:nvPicPr>
        <p:blipFill>
          <a:blip r:embed="rId2"/>
          <a:stretch/>
        </p:blipFill>
        <p:spPr>
          <a:xfrm>
            <a:off x="1158120" y="4700160"/>
            <a:ext cx="3569760" cy="1488960"/>
          </a:xfrm>
          <a:prstGeom prst="rect">
            <a:avLst/>
          </a:prstGeom>
          <a:ln w="0">
            <a:noFill/>
          </a:ln>
        </p:spPr>
      </p:pic>
      <p:pic>
        <p:nvPicPr>
          <p:cNvPr id="1010" name="Picture 9" descr=""/>
          <p:cNvPicPr/>
          <p:nvPr/>
        </p:nvPicPr>
        <p:blipFill>
          <a:blip r:embed="rId3"/>
          <a:stretch/>
        </p:blipFill>
        <p:spPr>
          <a:xfrm>
            <a:off x="9115920" y="4031640"/>
            <a:ext cx="2526120" cy="2289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Avoid this at all costs…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2" name="Picture 4" descr=""/>
          <p:cNvPicPr/>
          <p:nvPr/>
        </p:nvPicPr>
        <p:blipFill>
          <a:blip r:embed="rId1"/>
          <a:stretch/>
        </p:blipFill>
        <p:spPr>
          <a:xfrm>
            <a:off x="2469240" y="1576440"/>
            <a:ext cx="7579800" cy="4267080"/>
          </a:xfrm>
          <a:prstGeom prst="rect">
            <a:avLst/>
          </a:prstGeom>
          <a:ln w="0">
            <a:noFill/>
          </a:ln>
        </p:spPr>
      </p:pic>
      <p:sp>
        <p:nvSpPr>
          <p:cNvPr id="303" name="Text Placeholder 3"/>
          <p:cNvSpPr/>
          <p:nvPr/>
        </p:nvSpPr>
        <p:spPr>
          <a:xfrm>
            <a:off x="3985200" y="5942160"/>
            <a:ext cx="9774000" cy="222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  <a:ea typeface="DejaVu Sans"/>
              </a:rPr>
              <a:t>Do not keep things on your desktop!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2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Git is a command line </a:t>
            </a:r>
            <a:br>
              <a:rPr sz="2000"/>
            </a:b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(console application)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3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457272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 complete features are only available via the command line!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Simplified graphical interfaces written for novices, embedded in IDEs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These actually just translate the actions to the command line application -&gt; Experiment!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4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Interfaces to git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15" name="Picture 8" descr=""/>
          <p:cNvPicPr/>
          <p:nvPr/>
        </p:nvPicPr>
        <p:blipFill>
          <a:blip r:embed="rId1"/>
          <a:srcRect l="0" t="0" r="0" b="55648"/>
          <a:stretch/>
        </p:blipFill>
        <p:spPr>
          <a:xfrm>
            <a:off x="5645880" y="647280"/>
            <a:ext cx="6545160" cy="2086200"/>
          </a:xfrm>
          <a:prstGeom prst="rect">
            <a:avLst/>
          </a:prstGeom>
          <a:ln w="0">
            <a:noFill/>
          </a:ln>
        </p:spPr>
      </p:pic>
      <p:pic>
        <p:nvPicPr>
          <p:cNvPr id="1016" name="Picture 12" descr=""/>
          <p:cNvPicPr/>
          <p:nvPr/>
        </p:nvPicPr>
        <p:blipFill>
          <a:blip r:embed="rId2"/>
          <a:stretch/>
        </p:blipFill>
        <p:spPr>
          <a:xfrm>
            <a:off x="5994360" y="3090600"/>
            <a:ext cx="6037200" cy="3119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8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6084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Record snapshots of how a project develops.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9" name="PlaceHolder 3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The basic use of git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0" name="PlaceHolder 4"/>
          <p:cNvSpPr>
            <a:spLocks noGrp="1"/>
          </p:cNvSpPr>
          <p:nvPr>
            <p:ph/>
          </p:nvPr>
        </p:nvSpPr>
        <p:spPr>
          <a:xfrm>
            <a:off x="839880" y="250524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Code develops in a non-linear, but continuous way, with lots of small changes: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Contents of files change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New files are added to the repository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Old files are delete from the respository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1" name="Picture 17" descr=""/>
          <p:cNvPicPr/>
          <p:nvPr/>
        </p:nvPicPr>
        <p:blipFill>
          <a:blip r:embed="rId1"/>
          <a:stretch/>
        </p:blipFill>
        <p:spPr>
          <a:xfrm>
            <a:off x="6397920" y="365040"/>
            <a:ext cx="5645520" cy="5852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3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6084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Record snapshots of how a project develops.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4" name="PlaceHolder 3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The basic use of git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5" name="PlaceHolder 4"/>
          <p:cNvSpPr>
            <a:spLocks noGrp="1"/>
          </p:cNvSpPr>
          <p:nvPr>
            <p:ph/>
          </p:nvPr>
        </p:nvSpPr>
        <p:spPr>
          <a:xfrm>
            <a:off x="839880" y="250524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Specific states of the code represent milestones: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Something works completely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Everything is cleaned up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Ready for further development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In between these are transient states, when you are working on something but that is not yet done.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6" name="Picture 17" descr=""/>
          <p:cNvPicPr/>
          <p:nvPr/>
        </p:nvPicPr>
        <p:blipFill>
          <a:blip r:embed="rId1"/>
          <a:stretch/>
        </p:blipFill>
        <p:spPr>
          <a:xfrm>
            <a:off x="6397920" y="460440"/>
            <a:ext cx="5645520" cy="5662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17" descr=""/>
          <p:cNvPicPr/>
          <p:nvPr/>
        </p:nvPicPr>
        <p:blipFill>
          <a:blip r:embed="rId1"/>
          <a:srcRect l="0" t="3657" r="0" b="0"/>
          <a:stretch/>
        </p:blipFill>
        <p:spPr>
          <a:xfrm>
            <a:off x="6194520" y="365040"/>
            <a:ext cx="6029280" cy="6022080"/>
          </a:xfrm>
          <a:prstGeom prst="rect">
            <a:avLst/>
          </a:prstGeom>
          <a:ln w="0">
            <a:noFill/>
          </a:ln>
        </p:spPr>
      </p:pic>
      <p:sp>
        <p:nvSpPr>
          <p:cNvPr id="1028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9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6084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Record snapshots of how a project develops.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0" name="PlaceHolder 3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The basic use of git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1" name="PlaceHolder 4"/>
          <p:cNvSpPr>
            <a:spLocks noGrp="1"/>
          </p:cNvSpPr>
          <p:nvPr>
            <p:ph/>
          </p:nvPr>
        </p:nvSpPr>
        <p:spPr>
          <a:xfrm>
            <a:off x="839880" y="250524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These milesones can be saved and accessed at any time.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These states are called as ‘commits’ in git’s terminology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3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6084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Record snapshots of how a project develops.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4" name="PlaceHolder 3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The basic use of git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5" name="PlaceHolder 4"/>
          <p:cNvSpPr>
            <a:spLocks noGrp="1"/>
          </p:cNvSpPr>
          <p:nvPr>
            <p:ph/>
          </p:nvPr>
        </p:nvSpPr>
        <p:spPr>
          <a:xfrm>
            <a:off x="839880" y="250524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Only the committed stages are recorded, the rest of the history is discarded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 git repository is recorded as changes from one commit to the next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36" name="Picture 17" descr=""/>
          <p:cNvPicPr/>
          <p:nvPr/>
        </p:nvPicPr>
        <p:blipFill>
          <a:blip r:embed="rId1"/>
          <a:srcRect l="0" t="2681" r="0" b="5910"/>
          <a:stretch/>
        </p:blipFill>
        <p:spPr>
          <a:xfrm>
            <a:off x="6201720" y="507960"/>
            <a:ext cx="6016320" cy="5701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8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Create a new git repository in current directory. 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9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A git repository is a directory with git metadata in it.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 git metadata are in the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.git 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directory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0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git⎵init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41" name="Picture 8" descr=""/>
          <p:cNvPicPr/>
          <p:nvPr/>
        </p:nvPicPr>
        <p:blipFill>
          <a:blip r:embed="rId1"/>
          <a:stretch/>
        </p:blipFill>
        <p:spPr>
          <a:xfrm>
            <a:off x="6176880" y="1423440"/>
            <a:ext cx="6014520" cy="4322880"/>
          </a:xfrm>
          <a:prstGeom prst="rect">
            <a:avLst/>
          </a:prstGeom>
          <a:ln w="0">
            <a:noFill/>
          </a:ln>
        </p:spPr>
      </p:pic>
      <p:sp>
        <p:nvSpPr>
          <p:cNvPr id="1042" name="Content Placeholder 3"/>
          <p:cNvSpPr/>
          <p:nvPr/>
        </p:nvSpPr>
        <p:spPr>
          <a:xfrm>
            <a:off x="9398160" y="3148920"/>
            <a:ext cx="266616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Creates the .git metadata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043" name="Straight Arrow Connector 14"/>
          <p:cNvCxnSpPr/>
          <p:nvPr/>
        </p:nvCxnSpPr>
        <p:spPr>
          <a:xfrm>
            <a:off x="9994680" y="2006280"/>
            <a:ext cx="204840" cy="10609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1044" name="Straight Arrow Connector 15"/>
          <p:cNvCxnSpPr/>
          <p:nvPr/>
        </p:nvCxnSpPr>
        <p:spPr>
          <a:xfrm>
            <a:off x="5779440" y="3555360"/>
            <a:ext cx="1079280" cy="5306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045" name="Content Placeholder 3"/>
          <p:cNvSpPr/>
          <p:nvPr/>
        </p:nvSpPr>
        <p:spPr>
          <a:xfrm>
            <a:off x="7014240" y="4085640"/>
            <a:ext cx="18295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.name always refers to hidden items!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046" name="Straight Arrow Connector 10"/>
          <p:cNvCxnSpPr/>
          <p:nvPr/>
        </p:nvCxnSpPr>
        <p:spPr>
          <a:xfrm flipH="1" flipV="1">
            <a:off x="7641360" y="783720"/>
            <a:ext cx="321120" cy="907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1047" name="Straight Arrow Connector 17"/>
          <p:cNvCxnSpPr/>
          <p:nvPr/>
        </p:nvCxnSpPr>
        <p:spPr>
          <a:xfrm flipV="1">
            <a:off x="8464320" y="783720"/>
            <a:ext cx="616680" cy="907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048" name="Content Placeholder 3"/>
          <p:cNvSpPr/>
          <p:nvPr/>
        </p:nvSpPr>
        <p:spPr>
          <a:xfrm>
            <a:off x="6595920" y="435600"/>
            <a:ext cx="2666160" cy="38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Name of application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9" name="Content Placeholder 3"/>
          <p:cNvSpPr/>
          <p:nvPr/>
        </p:nvSpPr>
        <p:spPr>
          <a:xfrm>
            <a:off x="8426160" y="447840"/>
            <a:ext cx="2666160" cy="38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Command for the application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1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List all files and directories in directory, including hidden items!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2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9000"/>
          </a:bodyPr>
          <a:p>
            <a:pPr marL="225720" indent="-2257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 double dot (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..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) represents a way to refer to the previous directory, as we have seen earlier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5720" indent="-2257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 single dot (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.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) represents a way to refer to the current directory.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5720" indent="-2257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Note: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cd brachiopods 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and </a:t>
            </a:r>
            <a:br>
              <a:rPr sz="2400"/>
            </a:b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cd ./brachiopods 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are the same!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3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ls⎵-a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54" name="Picture 8" descr=""/>
          <p:cNvPicPr/>
          <p:nvPr/>
        </p:nvPicPr>
        <p:blipFill>
          <a:blip r:embed="rId1"/>
          <a:stretch/>
        </p:blipFill>
        <p:spPr>
          <a:xfrm>
            <a:off x="6176880" y="1423440"/>
            <a:ext cx="6014520" cy="4322880"/>
          </a:xfrm>
          <a:prstGeom prst="rect">
            <a:avLst/>
          </a:prstGeom>
          <a:ln w="0">
            <a:noFill/>
          </a:ln>
        </p:spPr>
      </p:pic>
      <p:sp>
        <p:nvSpPr>
          <p:cNvPr id="1055" name="Content Placeholder 3"/>
          <p:cNvSpPr/>
          <p:nvPr/>
        </p:nvSpPr>
        <p:spPr>
          <a:xfrm>
            <a:off x="8688600" y="3250440"/>
            <a:ext cx="266616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the .git metadata directory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056" name="Straight Arrow Connector 14"/>
          <p:cNvCxnSpPr/>
          <p:nvPr/>
        </p:nvCxnSpPr>
        <p:spPr>
          <a:xfrm>
            <a:off x="7822080" y="2524680"/>
            <a:ext cx="1112040" cy="664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1057" name="Straight Arrow Connector 15"/>
          <p:cNvCxnSpPr/>
          <p:nvPr/>
        </p:nvCxnSpPr>
        <p:spPr>
          <a:xfrm>
            <a:off x="6198480" y="2545200"/>
            <a:ext cx="333720" cy="14673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058" name="Content Placeholder 3"/>
          <p:cNvSpPr/>
          <p:nvPr/>
        </p:nvSpPr>
        <p:spPr>
          <a:xfrm>
            <a:off x="6198840" y="4062960"/>
            <a:ext cx="5319360" cy="137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‘</a:t>
            </a: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Virtual’ directories . (dot) and .. (dot dot)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059" name="Straight Arrow Connector 17"/>
          <p:cNvCxnSpPr/>
          <p:nvPr/>
        </p:nvCxnSpPr>
        <p:spPr>
          <a:xfrm>
            <a:off x="6469560" y="2519640"/>
            <a:ext cx="333720" cy="14673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1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Show the status of the current respository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2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A series of commits is called a ‘branch’. Simple repos use only one. There is always a current one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Git has detected that there are things in the repo that are not registered.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GB" sz="2400" spc="-1" strike="noStrike">
                <a:solidFill>
                  <a:srgbClr val="000000"/>
                </a:solidFill>
                <a:latin typeface="Arial"/>
              </a:rPr>
              <a:t>Git can only detect files. Empty directories are not recorded!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3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git⎵status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64" name="Picture 8" descr=""/>
          <p:cNvPicPr/>
          <p:nvPr/>
        </p:nvPicPr>
        <p:blipFill>
          <a:blip r:embed="rId1"/>
          <a:stretch/>
        </p:blipFill>
        <p:spPr>
          <a:xfrm>
            <a:off x="6176880" y="1423440"/>
            <a:ext cx="6014520" cy="4322880"/>
          </a:xfrm>
          <a:prstGeom prst="rect">
            <a:avLst/>
          </a:prstGeom>
          <a:ln w="0">
            <a:noFill/>
          </a:ln>
        </p:spPr>
      </p:pic>
      <p:sp>
        <p:nvSpPr>
          <p:cNvPr id="1065" name="Content Placeholder 3"/>
          <p:cNvSpPr/>
          <p:nvPr/>
        </p:nvSpPr>
        <p:spPr>
          <a:xfrm>
            <a:off x="9101880" y="1991880"/>
            <a:ext cx="266616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We have no commits yet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066" name="Straight Arrow Connector 14"/>
          <p:cNvCxnSpPr/>
          <p:nvPr/>
        </p:nvCxnSpPr>
        <p:spPr>
          <a:xfrm>
            <a:off x="7297560" y="2083680"/>
            <a:ext cx="1732680" cy="43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1067" name="Straight Arrow Connector 15"/>
          <p:cNvCxnSpPr/>
          <p:nvPr/>
        </p:nvCxnSpPr>
        <p:spPr>
          <a:xfrm flipH="1" flipV="1">
            <a:off x="5356080" y="1278720"/>
            <a:ext cx="749160" cy="4431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068" name="Content Placeholder 3"/>
          <p:cNvSpPr/>
          <p:nvPr/>
        </p:nvSpPr>
        <p:spPr>
          <a:xfrm>
            <a:off x="6198840" y="4062960"/>
            <a:ext cx="5319360" cy="137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NOTE: In many cases, git literally tells you what to do.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069" name="Straight Arrow Connector 17"/>
          <p:cNvCxnSpPr/>
          <p:nvPr/>
        </p:nvCxnSpPr>
        <p:spPr>
          <a:xfrm>
            <a:off x="6964920" y="2595960"/>
            <a:ext cx="333360" cy="1467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1070" name="Straight Arrow Connector 11"/>
          <p:cNvCxnSpPr/>
          <p:nvPr/>
        </p:nvCxnSpPr>
        <p:spPr>
          <a:xfrm flipH="1" flipV="1">
            <a:off x="7615800" y="720000"/>
            <a:ext cx="321120" cy="907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1071" name="Straight Arrow Connector 18"/>
          <p:cNvCxnSpPr/>
          <p:nvPr/>
        </p:nvCxnSpPr>
        <p:spPr>
          <a:xfrm flipV="1">
            <a:off x="8438760" y="720000"/>
            <a:ext cx="616680" cy="907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072" name="Content Placeholder 3"/>
          <p:cNvSpPr/>
          <p:nvPr/>
        </p:nvSpPr>
        <p:spPr>
          <a:xfrm>
            <a:off x="6608520" y="372240"/>
            <a:ext cx="2666160" cy="38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Name of application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3" name="Content Placeholder 3"/>
          <p:cNvSpPr/>
          <p:nvPr/>
        </p:nvSpPr>
        <p:spPr>
          <a:xfrm>
            <a:off x="8438760" y="384120"/>
            <a:ext cx="2666160" cy="38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Command for the application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4" name="Content Placeholder 3"/>
          <p:cNvSpPr/>
          <p:nvPr/>
        </p:nvSpPr>
        <p:spPr>
          <a:xfrm>
            <a:off x="4446720" y="950400"/>
            <a:ext cx="266616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Name of the current “branch”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075" name="Straight Arrow Connector 22"/>
          <p:cNvCxnSpPr/>
          <p:nvPr/>
        </p:nvCxnSpPr>
        <p:spPr>
          <a:xfrm flipH="1">
            <a:off x="8858520" y="3049200"/>
            <a:ext cx="1009800" cy="9136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7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6084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The preparation of a commit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8" name="PlaceHolder 3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Staging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9" name="PlaceHolder 4"/>
          <p:cNvSpPr>
            <a:spLocks noGrp="1"/>
          </p:cNvSpPr>
          <p:nvPr>
            <p:ph/>
          </p:nvPr>
        </p:nvSpPr>
        <p:spPr>
          <a:xfrm>
            <a:off x="839880" y="2505240"/>
            <a:ext cx="808776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Commits are permanent, or are difficult to remove once done, so we have tools to make sure that they are ok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Changes first have to be staged, before commiting. This allows us to include only specific changes in the commit, and to make sure that we are doing things ok.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1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6084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Initial boarding pass control vs. boarding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2" name="PlaceHolder 3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Staging and commit (Airport)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3" name="PlaceHolder 4"/>
          <p:cNvSpPr>
            <a:spLocks noGrp="1"/>
          </p:cNvSpPr>
          <p:nvPr>
            <p:ph/>
          </p:nvPr>
        </p:nvSpPr>
        <p:spPr>
          <a:xfrm>
            <a:off x="839880" y="2505240"/>
            <a:ext cx="5255640" cy="285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If you go through security you are staged to fly. You are expected to be on the plane, but you can still leave.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If you board the plane and the cabin doors are closed, you are committed to a flight.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84" name="Picture 2" descr=""/>
          <p:cNvPicPr/>
          <p:nvPr/>
        </p:nvPicPr>
        <p:blipFill>
          <a:blip r:embed="rId1"/>
          <a:stretch/>
        </p:blipFill>
        <p:spPr>
          <a:xfrm>
            <a:off x="8813880" y="436320"/>
            <a:ext cx="3377520" cy="1899360"/>
          </a:xfrm>
          <a:prstGeom prst="rect">
            <a:avLst/>
          </a:prstGeom>
          <a:ln w="0">
            <a:noFill/>
          </a:ln>
        </p:spPr>
      </p:pic>
      <p:sp>
        <p:nvSpPr>
          <p:cNvPr id="1085" name="Content Placeholder 4"/>
          <p:cNvSpPr/>
          <p:nvPr/>
        </p:nvSpPr>
        <p:spPr>
          <a:xfrm>
            <a:off x="839880" y="4137120"/>
            <a:ext cx="5255640" cy="122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6" name="Text Placeholder 2"/>
          <p:cNvSpPr/>
          <p:nvPr/>
        </p:nvSpPr>
        <p:spPr>
          <a:xfrm>
            <a:off x="6095880" y="2405520"/>
            <a:ext cx="2517480" cy="142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  <a:ea typeface="DejaVu Sans"/>
              </a:rPr>
              <a:t>In the staged area, waiting to be commited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87" name="Picture 10" descr=""/>
          <p:cNvPicPr/>
          <p:nvPr/>
        </p:nvPicPr>
        <p:blipFill>
          <a:blip r:embed="rId2"/>
          <a:stretch/>
        </p:blipFill>
        <p:spPr>
          <a:xfrm>
            <a:off x="8813880" y="2388960"/>
            <a:ext cx="3377520" cy="1899360"/>
          </a:xfrm>
          <a:prstGeom prst="rect">
            <a:avLst/>
          </a:prstGeom>
          <a:ln w="0">
            <a:noFill/>
          </a:ln>
        </p:spPr>
      </p:pic>
      <p:sp>
        <p:nvSpPr>
          <p:cNvPr id="1088" name="Text Placeholder 2"/>
          <p:cNvSpPr/>
          <p:nvPr/>
        </p:nvSpPr>
        <p:spPr>
          <a:xfrm>
            <a:off x="6920280" y="952560"/>
            <a:ext cx="1599480" cy="82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staged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9" name="Text Placeholder 2"/>
          <p:cNvSpPr/>
          <p:nvPr/>
        </p:nvSpPr>
        <p:spPr>
          <a:xfrm>
            <a:off x="7211880" y="4953960"/>
            <a:ext cx="1599480" cy="82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  <a:ea typeface="DejaVu Sans"/>
              </a:rPr>
              <a:t>The commit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90" name="Picture 15" descr=""/>
          <p:cNvPicPr/>
          <p:nvPr/>
        </p:nvPicPr>
        <p:blipFill>
          <a:blip r:embed="rId3"/>
          <a:srcRect l="0" t="11969" r="0" b="13753"/>
          <a:stretch/>
        </p:blipFill>
        <p:spPr>
          <a:xfrm>
            <a:off x="8812080" y="4348080"/>
            <a:ext cx="3378960" cy="1882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Overall file management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836640" y="1278720"/>
            <a:ext cx="851004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Suggestions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836640" y="2451960"/>
            <a:ext cx="6249960" cy="368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Keep all your stuff together (separate partition!)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Logical hierarchy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Make it portable (Windows!)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Regularly spend time on organizing and cleaning files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Naming and grouping: self-explanatory – make it for somebody else (you!)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Try to avoid spaces in paths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Cloud backups!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14"/>
          <p:cNvSpPr txBox="1"/>
          <p:nvPr/>
        </p:nvSpPr>
        <p:spPr>
          <a:xfrm>
            <a:off x="6400800" y="2286000"/>
            <a:ext cx="5257800" cy="1600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Overall file management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2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Stage the target file or directory.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3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Frequently this is an entire directory, including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.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 (dot)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If successful does not return anything, has to be checked with git status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4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git⎵add⎵&lt;path&gt;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95" name="Picture 8" descr=""/>
          <p:cNvPicPr/>
          <p:nvPr/>
        </p:nvPicPr>
        <p:blipFill>
          <a:blip r:embed="rId1"/>
          <a:stretch/>
        </p:blipFill>
        <p:spPr>
          <a:xfrm>
            <a:off x="6176880" y="1423440"/>
            <a:ext cx="6014520" cy="4322880"/>
          </a:xfrm>
          <a:prstGeom prst="rect">
            <a:avLst/>
          </a:prstGeom>
          <a:ln w="0">
            <a:noFill/>
          </a:ln>
        </p:spPr>
      </p:pic>
      <p:cxnSp>
        <p:nvCxnSpPr>
          <p:cNvPr id="1096" name="Straight Arrow Connector 10"/>
          <p:cNvCxnSpPr/>
          <p:nvPr/>
        </p:nvCxnSpPr>
        <p:spPr>
          <a:xfrm flipH="1" flipV="1">
            <a:off x="7641360" y="783720"/>
            <a:ext cx="321120" cy="907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1097" name="Straight Arrow Connector 17"/>
          <p:cNvCxnSpPr/>
          <p:nvPr/>
        </p:nvCxnSpPr>
        <p:spPr>
          <a:xfrm flipV="1">
            <a:off x="8464320" y="783720"/>
            <a:ext cx="616680" cy="907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098" name="Content Placeholder 3"/>
          <p:cNvSpPr/>
          <p:nvPr/>
        </p:nvSpPr>
        <p:spPr>
          <a:xfrm>
            <a:off x="6595920" y="435600"/>
            <a:ext cx="2666160" cy="38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Name of application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9" name="Content Placeholder 3"/>
          <p:cNvSpPr/>
          <p:nvPr/>
        </p:nvSpPr>
        <p:spPr>
          <a:xfrm>
            <a:off x="8426160" y="447840"/>
            <a:ext cx="2666160" cy="38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Command for the application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1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Show status of repo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2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There is just one file here which git finds.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The file is now stages to be commited.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3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git⎵status</a:t>
            </a: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 (again)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04" name="Picture 8" descr=""/>
          <p:cNvPicPr/>
          <p:nvPr/>
        </p:nvPicPr>
        <p:blipFill>
          <a:blip r:embed="rId1"/>
          <a:stretch/>
        </p:blipFill>
        <p:spPr>
          <a:xfrm>
            <a:off x="6176880" y="1423440"/>
            <a:ext cx="6014520" cy="4322880"/>
          </a:xfrm>
          <a:prstGeom prst="rect">
            <a:avLst/>
          </a:prstGeom>
          <a:ln w="0">
            <a:noFill/>
          </a:ln>
        </p:spPr>
      </p:pic>
      <p:cxnSp>
        <p:nvCxnSpPr>
          <p:cNvPr id="1105" name="Straight Arrow Connector 14"/>
          <p:cNvCxnSpPr/>
          <p:nvPr/>
        </p:nvCxnSpPr>
        <p:spPr>
          <a:xfrm flipV="1">
            <a:off x="8483400" y="2102400"/>
            <a:ext cx="1276920" cy="10472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1106" name="Straight Arrow Connector 15"/>
          <p:cNvCxnSpPr/>
          <p:nvPr/>
        </p:nvCxnSpPr>
        <p:spPr>
          <a:xfrm flipV="1">
            <a:off x="8845920" y="4062600"/>
            <a:ext cx="1225800" cy="306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107" name="Content Placeholder 3"/>
          <p:cNvSpPr/>
          <p:nvPr/>
        </p:nvSpPr>
        <p:spPr>
          <a:xfrm>
            <a:off x="9028440" y="3546360"/>
            <a:ext cx="266616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If you have changed your mind, do what git tells you!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8" name="Content Placeholder 3"/>
          <p:cNvSpPr/>
          <p:nvPr/>
        </p:nvSpPr>
        <p:spPr>
          <a:xfrm>
            <a:off x="9525240" y="1690560"/>
            <a:ext cx="266616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Things really went error free (not necessary to check)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0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99544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First use not permitted without credentials!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1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You need to provide a user name and an email address with the git config command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2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git⎵commit⎵-m⎵&lt;message&gt;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3" name="Picture 8" descr=""/>
          <p:cNvPicPr/>
          <p:nvPr/>
        </p:nvPicPr>
        <p:blipFill>
          <a:blip r:embed="rId1"/>
          <a:srcRect l="0" t="0" r="33902" b="40771"/>
          <a:stretch/>
        </p:blipFill>
        <p:spPr>
          <a:xfrm>
            <a:off x="6566040" y="1614600"/>
            <a:ext cx="5626440" cy="4201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5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Configuring git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6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user.name 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and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user.email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--global sets this for all your local git repositories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Now you are ready to commit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7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git⎵config⎵--global⎵&lt;what&gt;⎵&lt;value&gt;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8" name="Picture 8" descr=""/>
          <p:cNvPicPr/>
          <p:nvPr/>
        </p:nvPicPr>
        <p:blipFill>
          <a:blip r:embed="rId1"/>
          <a:srcRect l="0" t="0" r="31496" b="44139"/>
          <a:stretch/>
        </p:blipFill>
        <p:spPr>
          <a:xfrm>
            <a:off x="6197760" y="1547640"/>
            <a:ext cx="5901120" cy="4010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0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Now create a new commit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1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Provide a message in </a:t>
            </a:r>
            <a:r>
              <a:rPr b="1" lang="en-GB" sz="2400" spc="-1" strike="noStrike">
                <a:solidFill>
                  <a:srgbClr val="000000"/>
                </a:solidFill>
                <a:latin typeface="Arial"/>
              </a:rPr>
              <a:t>quotes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! This is the human readable description of what changed.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Every commit gets a unique ‘hash’, a random set of characters that are used to identify unambiguously identify the commit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2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git⎵commit⎵-m⎵&lt;message&gt;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23" name="Picture 8" descr=""/>
          <p:cNvPicPr/>
          <p:nvPr/>
        </p:nvPicPr>
        <p:blipFill>
          <a:blip r:embed="rId1"/>
          <a:stretch/>
        </p:blipFill>
        <p:spPr>
          <a:xfrm>
            <a:off x="6176880" y="1423440"/>
            <a:ext cx="6014520" cy="4322880"/>
          </a:xfrm>
          <a:prstGeom prst="rect">
            <a:avLst/>
          </a:prstGeom>
          <a:ln w="0">
            <a:noFill/>
          </a:ln>
        </p:spPr>
      </p:pic>
      <p:cxnSp>
        <p:nvCxnSpPr>
          <p:cNvPr id="1124" name="Straight Arrow Connector 14"/>
          <p:cNvCxnSpPr/>
          <p:nvPr/>
        </p:nvCxnSpPr>
        <p:spPr>
          <a:xfrm>
            <a:off x="6476760" y="1828800"/>
            <a:ext cx="89640" cy="12070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1125" name="Straight Arrow Connector 15"/>
          <p:cNvCxnSpPr/>
          <p:nvPr/>
        </p:nvCxnSpPr>
        <p:spPr>
          <a:xfrm flipV="1">
            <a:off x="8115120" y="1121760"/>
            <a:ext cx="720" cy="7077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126" name="Content Placeholder 3"/>
          <p:cNvSpPr/>
          <p:nvPr/>
        </p:nvSpPr>
        <p:spPr>
          <a:xfrm>
            <a:off x="7432560" y="690480"/>
            <a:ext cx="201564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The beginning of the hash of the commit.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7" name="Content Placeholder 3"/>
          <p:cNvSpPr/>
          <p:nvPr/>
        </p:nvSpPr>
        <p:spPr>
          <a:xfrm>
            <a:off x="6095880" y="3148200"/>
            <a:ext cx="266616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branch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128" name="Straight Arrow Connector 17"/>
          <p:cNvCxnSpPr/>
          <p:nvPr/>
        </p:nvCxnSpPr>
        <p:spPr>
          <a:xfrm flipV="1">
            <a:off x="9448560" y="793800"/>
            <a:ext cx="496080" cy="9990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129" name="Content Placeholder 3"/>
          <p:cNvSpPr/>
          <p:nvPr/>
        </p:nvSpPr>
        <p:spPr>
          <a:xfrm>
            <a:off x="9184320" y="430920"/>
            <a:ext cx="266616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The message you provided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130" name="Straight Arrow Connector 20"/>
          <p:cNvCxnSpPr/>
          <p:nvPr/>
        </p:nvCxnSpPr>
        <p:spPr>
          <a:xfrm>
            <a:off x="8146800" y="2068200"/>
            <a:ext cx="294480" cy="12895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1131" name="Straight Arrow Connector 22"/>
          <p:cNvCxnSpPr/>
          <p:nvPr/>
        </p:nvCxnSpPr>
        <p:spPr>
          <a:xfrm>
            <a:off x="8449920" y="1872360"/>
            <a:ext cx="1295280" cy="115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132" name="Content Placeholder 3"/>
          <p:cNvSpPr/>
          <p:nvPr/>
        </p:nvSpPr>
        <p:spPr>
          <a:xfrm>
            <a:off x="9861480" y="1931040"/>
            <a:ext cx="266616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Four new lines are added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3" name="Content Placeholder 3"/>
          <p:cNvSpPr/>
          <p:nvPr/>
        </p:nvSpPr>
        <p:spPr>
          <a:xfrm>
            <a:off x="7661520" y="3653640"/>
            <a:ext cx="266616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The affected files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5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Nothing to be done.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6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Create two new files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7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git⎵status</a:t>
            </a: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 (yet again)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38" name="Picture 8" descr=""/>
          <p:cNvPicPr/>
          <p:nvPr/>
        </p:nvPicPr>
        <p:blipFill>
          <a:blip r:embed="rId1"/>
          <a:stretch/>
        </p:blipFill>
        <p:spPr>
          <a:xfrm>
            <a:off x="6176880" y="1423440"/>
            <a:ext cx="6014520" cy="4322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Exercise!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0" name="PlaceHolder 2"/>
          <p:cNvSpPr>
            <a:spLocks noGrp="1"/>
          </p:cNvSpPr>
          <p:nvPr>
            <p:ph/>
          </p:nvPr>
        </p:nvSpPr>
        <p:spPr>
          <a:xfrm>
            <a:off x="836640" y="1586880"/>
            <a:ext cx="11166120" cy="1555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Create a new file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genera.txt 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in the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mammals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 directory, and put the names of 3 mammalian genera in it!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Stage and commit the changes!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1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142" name="Group 48"/>
          <p:cNvGrpSpPr/>
          <p:nvPr/>
        </p:nvGrpSpPr>
        <p:grpSpPr>
          <a:xfrm>
            <a:off x="312840" y="3143160"/>
            <a:ext cx="8026200" cy="2709000"/>
            <a:chOff x="312840" y="3143160"/>
            <a:chExt cx="8026200" cy="2709000"/>
          </a:xfrm>
        </p:grpSpPr>
        <p:sp>
          <p:nvSpPr>
            <p:cNvPr id="1143" name="Title 1"/>
            <p:cNvSpPr/>
            <p:nvPr/>
          </p:nvSpPr>
          <p:spPr>
            <a:xfrm>
              <a:off x="3573360" y="31431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44" name="Title 1"/>
            <p:cNvSpPr/>
            <p:nvPr/>
          </p:nvSpPr>
          <p:spPr>
            <a:xfrm>
              <a:off x="1096560" y="41274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45" name="Title 1"/>
            <p:cNvSpPr/>
            <p:nvPr/>
          </p:nvSpPr>
          <p:spPr>
            <a:xfrm>
              <a:off x="2996280" y="4124160"/>
              <a:ext cx="171828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46" name="Title 1"/>
            <p:cNvSpPr/>
            <p:nvPr/>
          </p:nvSpPr>
          <p:spPr>
            <a:xfrm>
              <a:off x="5837040" y="4124160"/>
              <a:ext cx="160416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47" name="Title 1"/>
            <p:cNvSpPr/>
            <p:nvPr/>
          </p:nvSpPr>
          <p:spPr>
            <a:xfrm>
              <a:off x="4464720" y="53013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48" name="Title 1"/>
            <p:cNvSpPr/>
            <p:nvPr/>
          </p:nvSpPr>
          <p:spPr>
            <a:xfrm>
              <a:off x="5773680" y="53013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49" name="Title 1"/>
            <p:cNvSpPr/>
            <p:nvPr/>
          </p:nvSpPr>
          <p:spPr>
            <a:xfrm>
              <a:off x="6935400" y="53013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1150" name="Straight Arrow Connector 15"/>
            <p:cNvCxnSpPr/>
            <p:nvPr/>
          </p:nvCxnSpPr>
          <p:spPr>
            <a:xfrm flipH="1">
              <a:off x="2329560" y="3506400"/>
              <a:ext cx="1581480" cy="7509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51" name="Straight Arrow Connector 16"/>
            <p:cNvCxnSpPr>
              <a:stCxn id="1143" idx="2"/>
              <a:endCxn id="1145" idx="0"/>
            </p:cNvCxnSpPr>
            <p:nvPr/>
          </p:nvCxnSpPr>
          <p:spPr>
            <a:xfrm flipH="1">
              <a:off x="3855240" y="3629880"/>
              <a:ext cx="420120" cy="4946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52" name="Straight Arrow Connector 19"/>
            <p:cNvCxnSpPr>
              <a:endCxn id="1146" idx="0"/>
            </p:cNvCxnSpPr>
            <p:nvPr/>
          </p:nvCxnSpPr>
          <p:spPr>
            <a:xfrm>
              <a:off x="4646160" y="3541320"/>
              <a:ext cx="1993320" cy="583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53" name="Straight Arrow Connector 23"/>
            <p:cNvCxnSpPr/>
            <p:nvPr/>
          </p:nvCxnSpPr>
          <p:spPr>
            <a:xfrm>
              <a:off x="6871320" y="4569840"/>
              <a:ext cx="691920" cy="7858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54" name="Straight Arrow Connector 25"/>
            <p:cNvCxnSpPr>
              <a:stCxn id="1146" idx="2"/>
            </p:cNvCxnSpPr>
            <p:nvPr/>
          </p:nvCxnSpPr>
          <p:spPr>
            <a:xfrm flipH="1">
              <a:off x="6401880" y="4610880"/>
              <a:ext cx="237600" cy="744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55" name="Straight Arrow Connector 28"/>
            <p:cNvCxnSpPr>
              <a:stCxn id="1144" idx="2"/>
            </p:cNvCxnSpPr>
            <p:nvPr/>
          </p:nvCxnSpPr>
          <p:spPr>
            <a:xfrm>
              <a:off x="1798200" y="4614120"/>
              <a:ext cx="423720" cy="682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56" name="Straight Arrow Connector 30"/>
            <p:cNvCxnSpPr/>
            <p:nvPr/>
          </p:nvCxnSpPr>
          <p:spPr>
            <a:xfrm flipH="1">
              <a:off x="1014840" y="4611600"/>
              <a:ext cx="621000" cy="7545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1157" name="Title 1"/>
            <p:cNvSpPr/>
            <p:nvPr/>
          </p:nvSpPr>
          <p:spPr>
            <a:xfrm>
              <a:off x="312840" y="53654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58" name="Title 1"/>
            <p:cNvSpPr/>
            <p:nvPr/>
          </p:nvSpPr>
          <p:spPr>
            <a:xfrm>
              <a:off x="1480680" y="53654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1159" name="Straight Arrow Connector 40"/>
            <p:cNvCxnSpPr>
              <a:endCxn id="1147" idx="0"/>
            </p:cNvCxnSpPr>
            <p:nvPr/>
          </p:nvCxnSpPr>
          <p:spPr>
            <a:xfrm flipH="1">
              <a:off x="5166360" y="4531680"/>
              <a:ext cx="1009440" cy="7700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  <p:sp>
        <p:nvSpPr>
          <p:cNvPr id="1160" name="Title 1"/>
          <p:cNvSpPr/>
          <p:nvPr/>
        </p:nvSpPr>
        <p:spPr>
          <a:xfrm>
            <a:off x="3060360" y="5295600"/>
            <a:ext cx="1403640" cy="48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genera.txt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161" name="Straight Arrow Connector 31"/>
          <p:cNvCxnSpPr>
            <a:stCxn id="1145" idx="2"/>
            <a:endCxn id="1160" idx="0"/>
          </p:cNvCxnSpPr>
          <p:nvPr/>
        </p:nvCxnSpPr>
        <p:spPr>
          <a:xfrm flipH="1">
            <a:off x="3762000" y="4610880"/>
            <a:ext cx="9360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1162" name="Title 1"/>
          <p:cNvSpPr/>
          <p:nvPr/>
        </p:nvSpPr>
        <p:spPr>
          <a:xfrm>
            <a:off x="6860520" y="5952960"/>
            <a:ext cx="1403640" cy="48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b050"/>
                </a:solidFill>
                <a:latin typeface="Arial"/>
                <a:ea typeface="DejaVu Sans"/>
              </a:rPr>
              <a:t>genera.txt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163" name="Straight Arrow Connector 26"/>
          <p:cNvCxnSpPr>
            <a:endCxn id="1162" idx="0"/>
          </p:cNvCxnSpPr>
          <p:nvPr/>
        </p:nvCxnSpPr>
        <p:spPr>
          <a:xfrm flipH="1">
            <a:off x="7562160" y="5780880"/>
            <a:ext cx="5040" cy="1724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65" name="Picture 8" descr=""/>
          <p:cNvPicPr/>
          <p:nvPr/>
        </p:nvPicPr>
        <p:blipFill>
          <a:blip r:embed="rId1"/>
          <a:stretch/>
        </p:blipFill>
        <p:spPr>
          <a:xfrm>
            <a:off x="4298760" y="574920"/>
            <a:ext cx="7892640" cy="5672880"/>
          </a:xfrm>
          <a:prstGeom prst="rect">
            <a:avLst/>
          </a:prstGeom>
          <a:ln w="0">
            <a:noFill/>
          </a:ln>
        </p:spPr>
      </p:pic>
      <p:sp>
        <p:nvSpPr>
          <p:cNvPr id="1166" name="Title 1"/>
          <p:cNvSpPr/>
          <p:nvPr/>
        </p:nvSpPr>
        <p:spPr>
          <a:xfrm>
            <a:off x="757440" y="477000"/>
            <a:ext cx="10514880" cy="13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  <a:ea typeface="DejaVu Sans"/>
              </a:rPr>
              <a:t>My solution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167" name="Straight Arrow Connector 14"/>
          <p:cNvCxnSpPr/>
          <p:nvPr/>
        </p:nvCxnSpPr>
        <p:spPr>
          <a:xfrm>
            <a:off x="9651960" y="1213200"/>
            <a:ext cx="864360" cy="5900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168" name="Content Placeholder 3"/>
          <p:cNvSpPr/>
          <p:nvPr/>
        </p:nvSpPr>
        <p:spPr>
          <a:xfrm>
            <a:off x="10210680" y="1821960"/>
            <a:ext cx="158688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Contents of the new file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169" name="Straight Arrow Connector 16"/>
          <p:cNvCxnSpPr/>
          <p:nvPr/>
        </p:nvCxnSpPr>
        <p:spPr>
          <a:xfrm>
            <a:off x="7759440" y="3232440"/>
            <a:ext cx="1004040" cy="1800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170" name="Content Placeholder 3"/>
          <p:cNvSpPr/>
          <p:nvPr/>
        </p:nvSpPr>
        <p:spPr>
          <a:xfrm>
            <a:off x="8763120" y="3281040"/>
            <a:ext cx="342828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Add everything you find in current directory.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Exercise!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2" name="PlaceHolder 2"/>
          <p:cNvSpPr>
            <a:spLocks noGrp="1"/>
          </p:cNvSpPr>
          <p:nvPr>
            <p:ph/>
          </p:nvPr>
        </p:nvSpPr>
        <p:spPr>
          <a:xfrm>
            <a:off x="836640" y="1586880"/>
            <a:ext cx="11166120" cy="1879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Create a new file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genera.txt 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in the </a:t>
            </a:r>
            <a:r>
              <a:rPr b="0" lang="en-GB" sz="2400" spc="-1" strike="noStrike">
                <a:solidFill>
                  <a:srgbClr val="000000"/>
                </a:solidFill>
                <a:latin typeface="Courier New"/>
              </a:rPr>
              <a:t>birds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 directory, and put the names of 2 bird genera in it!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Add another genus to the mammals.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Try to commit only the birds!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3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174" name="Group 48"/>
          <p:cNvGrpSpPr/>
          <p:nvPr/>
        </p:nvGrpSpPr>
        <p:grpSpPr>
          <a:xfrm>
            <a:off x="312840" y="3143160"/>
            <a:ext cx="8026200" cy="2709000"/>
            <a:chOff x="312840" y="3143160"/>
            <a:chExt cx="8026200" cy="2709000"/>
          </a:xfrm>
        </p:grpSpPr>
        <p:sp>
          <p:nvSpPr>
            <p:cNvPr id="1175" name="Title 1"/>
            <p:cNvSpPr/>
            <p:nvPr/>
          </p:nvSpPr>
          <p:spPr>
            <a:xfrm>
              <a:off x="3573360" y="31431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fossils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76" name="Title 1"/>
            <p:cNvSpPr/>
            <p:nvPr/>
          </p:nvSpPr>
          <p:spPr>
            <a:xfrm>
              <a:off x="1096560" y="412740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molluscs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77" name="Title 1"/>
            <p:cNvSpPr/>
            <p:nvPr/>
          </p:nvSpPr>
          <p:spPr>
            <a:xfrm>
              <a:off x="2996280" y="4124160"/>
              <a:ext cx="171828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brachiopods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78" name="Title 1"/>
            <p:cNvSpPr/>
            <p:nvPr/>
          </p:nvSpPr>
          <p:spPr>
            <a:xfrm>
              <a:off x="5837040" y="4124160"/>
              <a:ext cx="160416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vertebrates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79" name="Title 1"/>
            <p:cNvSpPr/>
            <p:nvPr/>
          </p:nvSpPr>
          <p:spPr>
            <a:xfrm>
              <a:off x="4464720" y="53013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reptiles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80" name="Title 1"/>
            <p:cNvSpPr/>
            <p:nvPr/>
          </p:nvSpPr>
          <p:spPr>
            <a:xfrm>
              <a:off x="5773680" y="53013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birds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81" name="Title 1"/>
            <p:cNvSpPr/>
            <p:nvPr/>
          </p:nvSpPr>
          <p:spPr>
            <a:xfrm>
              <a:off x="6935400" y="530136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mammals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1182" name="Straight Arrow Connector 15"/>
            <p:cNvCxnSpPr/>
            <p:nvPr/>
          </p:nvCxnSpPr>
          <p:spPr>
            <a:xfrm flipH="1">
              <a:off x="2329560" y="3506400"/>
              <a:ext cx="1581480" cy="7509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83" name="Straight Arrow Connector 16"/>
            <p:cNvCxnSpPr>
              <a:stCxn id="1175" idx="2"/>
              <a:endCxn id="1177" idx="0"/>
            </p:cNvCxnSpPr>
            <p:nvPr/>
          </p:nvCxnSpPr>
          <p:spPr>
            <a:xfrm flipH="1">
              <a:off x="3855240" y="3629880"/>
              <a:ext cx="420120" cy="4946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84" name="Straight Arrow Connector 19"/>
            <p:cNvCxnSpPr>
              <a:endCxn id="1178" idx="0"/>
            </p:cNvCxnSpPr>
            <p:nvPr/>
          </p:nvCxnSpPr>
          <p:spPr>
            <a:xfrm>
              <a:off x="4646160" y="3541320"/>
              <a:ext cx="1993320" cy="583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85" name="Straight Arrow Connector 23"/>
            <p:cNvCxnSpPr/>
            <p:nvPr/>
          </p:nvCxnSpPr>
          <p:spPr>
            <a:xfrm>
              <a:off x="6871320" y="4569840"/>
              <a:ext cx="691920" cy="78588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86" name="Straight Arrow Connector 25"/>
            <p:cNvCxnSpPr>
              <a:stCxn id="1178" idx="2"/>
            </p:cNvCxnSpPr>
            <p:nvPr/>
          </p:nvCxnSpPr>
          <p:spPr>
            <a:xfrm flipH="1">
              <a:off x="6401880" y="4610880"/>
              <a:ext cx="237600" cy="7448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87" name="Straight Arrow Connector 28"/>
            <p:cNvCxnSpPr>
              <a:stCxn id="1176" idx="2"/>
            </p:cNvCxnSpPr>
            <p:nvPr/>
          </p:nvCxnSpPr>
          <p:spPr>
            <a:xfrm>
              <a:off x="1798200" y="4614120"/>
              <a:ext cx="423720" cy="68220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cxnSp>
          <p:nvCxnSpPr>
            <p:cNvPr id="1188" name="Straight Arrow Connector 30"/>
            <p:cNvCxnSpPr/>
            <p:nvPr/>
          </p:nvCxnSpPr>
          <p:spPr>
            <a:xfrm flipH="1">
              <a:off x="1014840" y="4611600"/>
              <a:ext cx="621000" cy="75456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  <p:sp>
          <p:nvSpPr>
            <p:cNvPr id="1189" name="Title 1"/>
            <p:cNvSpPr/>
            <p:nvPr/>
          </p:nvSpPr>
          <p:spPr>
            <a:xfrm>
              <a:off x="312840" y="53654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gastropods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90" name="Title 1"/>
            <p:cNvSpPr/>
            <p:nvPr/>
          </p:nvSpPr>
          <p:spPr>
            <a:xfrm>
              <a:off x="1480680" y="5365440"/>
              <a:ext cx="1403640" cy="48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/>
            </a:bodyPr>
            <a:p>
              <a:pPr algn="ctr">
                <a:lnSpc>
                  <a:spcPct val="90000"/>
                </a:lnSpc>
              </a:pPr>
              <a:r>
                <a:rPr b="0" lang="en-GB" sz="1600" spc="-1" strike="noStrike">
                  <a:solidFill>
                    <a:srgbClr val="005f60"/>
                  </a:solidFill>
                  <a:latin typeface="Arial"/>
                  <a:ea typeface="DejaVu Sans"/>
                </a:rPr>
                <a:t>bivalves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cxnSp>
          <p:nvCxnSpPr>
            <p:cNvPr id="1191" name="Straight Arrow Connector 40"/>
            <p:cNvCxnSpPr>
              <a:endCxn id="1179" idx="0"/>
            </p:cNvCxnSpPr>
            <p:nvPr/>
          </p:nvCxnSpPr>
          <p:spPr>
            <a:xfrm flipH="1">
              <a:off x="5166360" y="4531680"/>
              <a:ext cx="1009440" cy="770040"/>
            </a:xfrm>
            <a:prstGeom prst="straightConnector1">
              <a:avLst/>
            </a:prstGeom>
            <a:ln w="0">
              <a:solidFill>
                <a:srgbClr val="005f60"/>
              </a:solidFill>
              <a:tailEnd len="med" type="triangle" w="med"/>
            </a:ln>
          </p:spPr>
        </p:cxnSp>
      </p:grpSp>
      <p:sp>
        <p:nvSpPr>
          <p:cNvPr id="1192" name="Title 1"/>
          <p:cNvSpPr/>
          <p:nvPr/>
        </p:nvSpPr>
        <p:spPr>
          <a:xfrm>
            <a:off x="3060360" y="5295600"/>
            <a:ext cx="1403640" cy="48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5f60"/>
                </a:solidFill>
                <a:latin typeface="Arial"/>
                <a:ea typeface="DejaVu Sans"/>
              </a:rPr>
              <a:t>genera.txt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193" name="Straight Arrow Connector 31"/>
          <p:cNvCxnSpPr>
            <a:stCxn id="1177" idx="2"/>
            <a:endCxn id="1192" idx="0"/>
          </p:cNvCxnSpPr>
          <p:nvPr/>
        </p:nvCxnSpPr>
        <p:spPr>
          <a:xfrm flipH="1">
            <a:off x="3762000" y="4610880"/>
            <a:ext cx="93600" cy="68508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  <p:sp>
        <p:nvSpPr>
          <p:cNvPr id="1194" name="Title 1"/>
          <p:cNvSpPr/>
          <p:nvPr/>
        </p:nvSpPr>
        <p:spPr>
          <a:xfrm>
            <a:off x="6860520" y="5952960"/>
            <a:ext cx="1403640" cy="48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1600" spc="-1" strike="noStrike">
                <a:solidFill>
                  <a:srgbClr val="00b050"/>
                </a:solidFill>
                <a:latin typeface="Arial"/>
                <a:ea typeface="DejaVu Sans"/>
              </a:rPr>
              <a:t>genera.txt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195" name="Straight Arrow Connector 26"/>
          <p:cNvCxnSpPr>
            <a:endCxn id="1194" idx="0"/>
          </p:cNvCxnSpPr>
          <p:nvPr/>
        </p:nvCxnSpPr>
        <p:spPr>
          <a:xfrm flipH="1">
            <a:off x="7562160" y="5780880"/>
            <a:ext cx="5040" cy="172440"/>
          </a:xfrm>
          <a:prstGeom prst="straightConnector1">
            <a:avLst/>
          </a:prstGeom>
          <a:ln w="0">
            <a:solidFill>
              <a:srgbClr val="005f60"/>
            </a:solidFill>
            <a:tailEnd len="med" type="triangle" w="med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7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1. Make the changes.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98" name="Picture 8" descr=""/>
          <p:cNvPicPr/>
          <p:nvPr/>
        </p:nvPicPr>
        <p:blipFill>
          <a:blip r:embed="rId1"/>
          <a:stretch/>
        </p:blipFill>
        <p:spPr>
          <a:xfrm>
            <a:off x="4298760" y="574920"/>
            <a:ext cx="7892640" cy="5672880"/>
          </a:xfrm>
          <a:prstGeom prst="rect">
            <a:avLst/>
          </a:prstGeom>
          <a:ln w="0">
            <a:noFill/>
          </a:ln>
        </p:spPr>
      </p:pic>
      <p:sp>
        <p:nvSpPr>
          <p:cNvPr id="1199" name="Title 1"/>
          <p:cNvSpPr/>
          <p:nvPr/>
        </p:nvSpPr>
        <p:spPr>
          <a:xfrm>
            <a:off x="757440" y="477000"/>
            <a:ext cx="10514880" cy="13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  <a:ea typeface="DejaVu Sans"/>
              </a:rPr>
              <a:t>My solution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00" name="Straight Arrow Connector 14"/>
          <p:cNvCxnSpPr/>
          <p:nvPr/>
        </p:nvCxnSpPr>
        <p:spPr>
          <a:xfrm>
            <a:off x="9556560" y="1107000"/>
            <a:ext cx="515160" cy="594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01" name="Content Placeholder 3"/>
          <p:cNvSpPr/>
          <p:nvPr/>
        </p:nvSpPr>
        <p:spPr>
          <a:xfrm>
            <a:off x="10071000" y="997920"/>
            <a:ext cx="158688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Add birds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02" name="Straight Arrow Connector 16"/>
          <p:cNvCxnSpPr/>
          <p:nvPr/>
        </p:nvCxnSpPr>
        <p:spPr>
          <a:xfrm>
            <a:off x="8940600" y="3678120"/>
            <a:ext cx="1004040" cy="1800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03" name="Content Placeholder 3"/>
          <p:cNvSpPr/>
          <p:nvPr/>
        </p:nvSpPr>
        <p:spPr>
          <a:xfrm>
            <a:off x="9983520" y="3678480"/>
            <a:ext cx="182808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Change in already committed file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04" name="Straight Arrow Connector 11"/>
          <p:cNvCxnSpPr/>
          <p:nvPr/>
        </p:nvCxnSpPr>
        <p:spPr>
          <a:xfrm>
            <a:off x="9469080" y="2091600"/>
            <a:ext cx="514800" cy="590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05" name="Content Placeholder 3"/>
          <p:cNvSpPr/>
          <p:nvPr/>
        </p:nvSpPr>
        <p:spPr>
          <a:xfrm>
            <a:off x="9983520" y="1982520"/>
            <a:ext cx="158688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Added another mamal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6" name="Content Placeholder 3"/>
          <p:cNvSpPr/>
          <p:nvPr/>
        </p:nvSpPr>
        <p:spPr>
          <a:xfrm>
            <a:off x="10363320" y="4402080"/>
            <a:ext cx="182808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New entries to be added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07" name="Straight Arrow Connector 19"/>
          <p:cNvCxnSpPr/>
          <p:nvPr/>
        </p:nvCxnSpPr>
        <p:spPr>
          <a:xfrm>
            <a:off x="6809400" y="4394880"/>
            <a:ext cx="3554280" cy="1778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6923160" cy="1599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200" spc="-1" strike="noStrike">
                <a:solidFill>
                  <a:srgbClr val="005f60"/>
                </a:solidFill>
                <a:latin typeface="Arial"/>
              </a:rPr>
              <a:t>Reproducibility is your main goal!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1" name="Picture 5" descr=""/>
          <p:cNvPicPr/>
          <p:nvPr/>
        </p:nvPicPr>
        <p:blipFill>
          <a:blip r:embed="rId1"/>
          <a:stretch/>
        </p:blipFill>
        <p:spPr>
          <a:xfrm>
            <a:off x="7419960" y="20160"/>
            <a:ext cx="4769640" cy="6816600"/>
          </a:xfrm>
          <a:prstGeom prst="rect">
            <a:avLst/>
          </a:prstGeom>
          <a:ln w="0">
            <a:noFill/>
          </a:ln>
        </p:spPr>
      </p:pic>
      <p:sp>
        <p:nvSpPr>
          <p:cNvPr id="312" name="PlaceHolder 3"/>
          <p:cNvSpPr>
            <a:spLocks noGrp="1"/>
          </p:cNvSpPr>
          <p:nvPr>
            <p:ph/>
          </p:nvPr>
        </p:nvSpPr>
        <p:spPr>
          <a:xfrm>
            <a:off x="83988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9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2. Stage only the birds.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10" name="Picture 8" descr=""/>
          <p:cNvPicPr/>
          <p:nvPr/>
        </p:nvPicPr>
        <p:blipFill>
          <a:blip r:embed="rId1"/>
          <a:stretch/>
        </p:blipFill>
        <p:spPr>
          <a:xfrm>
            <a:off x="4298760" y="574920"/>
            <a:ext cx="7892640" cy="5672880"/>
          </a:xfrm>
          <a:prstGeom prst="rect">
            <a:avLst/>
          </a:prstGeom>
          <a:ln w="0">
            <a:noFill/>
          </a:ln>
        </p:spPr>
      </p:pic>
      <p:sp>
        <p:nvSpPr>
          <p:cNvPr id="1211" name="Title 1"/>
          <p:cNvSpPr/>
          <p:nvPr/>
        </p:nvSpPr>
        <p:spPr>
          <a:xfrm>
            <a:off x="757440" y="477000"/>
            <a:ext cx="10514880" cy="13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  <a:ea typeface="DejaVu Sans"/>
              </a:rPr>
              <a:t>My solution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12" name="Straight Arrow Connector 16"/>
          <p:cNvCxnSpPr/>
          <p:nvPr/>
        </p:nvCxnSpPr>
        <p:spPr>
          <a:xfrm flipV="1">
            <a:off x="8940600" y="4239720"/>
            <a:ext cx="833760" cy="5162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13" name="Content Placeholder 3"/>
          <p:cNvSpPr/>
          <p:nvPr/>
        </p:nvSpPr>
        <p:spPr>
          <a:xfrm>
            <a:off x="9774000" y="4008240"/>
            <a:ext cx="182808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Staged.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4" name="Content Placeholder 3"/>
          <p:cNvSpPr/>
          <p:nvPr/>
        </p:nvSpPr>
        <p:spPr>
          <a:xfrm>
            <a:off x="10153800" y="4682880"/>
            <a:ext cx="182808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Not staged!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15" name="Straight Arrow Connector 19"/>
          <p:cNvCxnSpPr/>
          <p:nvPr/>
        </p:nvCxnSpPr>
        <p:spPr>
          <a:xfrm flipV="1">
            <a:off x="8940600" y="5055120"/>
            <a:ext cx="1004040" cy="8002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7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3. Stage only the birds.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18" name="Picture 8" descr=""/>
          <p:cNvPicPr/>
          <p:nvPr/>
        </p:nvPicPr>
        <p:blipFill>
          <a:blip r:embed="rId1"/>
          <a:stretch/>
        </p:blipFill>
        <p:spPr>
          <a:xfrm>
            <a:off x="4298760" y="574920"/>
            <a:ext cx="7892640" cy="5672880"/>
          </a:xfrm>
          <a:prstGeom prst="rect">
            <a:avLst/>
          </a:prstGeom>
          <a:ln w="0">
            <a:noFill/>
          </a:ln>
        </p:spPr>
      </p:pic>
      <p:sp>
        <p:nvSpPr>
          <p:cNvPr id="1219" name="Title 1"/>
          <p:cNvSpPr/>
          <p:nvPr/>
        </p:nvSpPr>
        <p:spPr>
          <a:xfrm>
            <a:off x="757440" y="477000"/>
            <a:ext cx="10514880" cy="13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  <a:ea typeface="DejaVu Sans"/>
              </a:rPr>
              <a:t>My solution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0" name="Content Placeholder 3"/>
          <p:cNvSpPr/>
          <p:nvPr/>
        </p:nvSpPr>
        <p:spPr>
          <a:xfrm>
            <a:off x="9943920" y="5213160"/>
            <a:ext cx="1828080" cy="56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Nothing happened to mammals!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21" name="Straight Arrow Connector 19"/>
          <p:cNvCxnSpPr/>
          <p:nvPr/>
        </p:nvCxnSpPr>
        <p:spPr>
          <a:xfrm flipV="1">
            <a:off x="8770320" y="5435280"/>
            <a:ext cx="1174320" cy="4705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3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Discarding changes from previous commit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4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515700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We can commit the new mammal or discard it.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You can correct unintended changes with this.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What about even older changes?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5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Courier New"/>
              </a:rPr>
              <a:t>git⎵restore⎵&lt;path&gt;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26" name="Picture 8" descr=""/>
          <p:cNvPicPr/>
          <p:nvPr/>
        </p:nvPicPr>
        <p:blipFill>
          <a:blip r:embed="rId1"/>
          <a:stretch/>
        </p:blipFill>
        <p:spPr>
          <a:xfrm>
            <a:off x="6176880" y="1423440"/>
            <a:ext cx="6014520" cy="4322880"/>
          </a:xfrm>
          <a:prstGeom prst="rect">
            <a:avLst/>
          </a:prstGeom>
          <a:ln w="0">
            <a:noFill/>
          </a:ln>
        </p:spPr>
      </p:pic>
      <p:sp>
        <p:nvSpPr>
          <p:cNvPr id="1227" name="Content Placeholder 3"/>
          <p:cNvSpPr/>
          <p:nvPr/>
        </p:nvSpPr>
        <p:spPr>
          <a:xfrm>
            <a:off x="8991720" y="549720"/>
            <a:ext cx="2005920" cy="87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Again, git literally tells you your options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28" name="Straight Arrow Connector 11"/>
          <p:cNvCxnSpPr/>
          <p:nvPr/>
        </p:nvCxnSpPr>
        <p:spPr>
          <a:xfrm flipV="1">
            <a:off x="8750160" y="1110960"/>
            <a:ext cx="483120" cy="11246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29" name="Content Placeholder 3"/>
          <p:cNvSpPr/>
          <p:nvPr/>
        </p:nvSpPr>
        <p:spPr>
          <a:xfrm>
            <a:off x="8326440" y="3108600"/>
            <a:ext cx="2005920" cy="87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The file is restored to the state before the changes, what is in the commit.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30" name="Straight Arrow Connector 14"/>
          <p:cNvCxnSpPr/>
          <p:nvPr/>
        </p:nvCxnSpPr>
        <p:spPr>
          <a:xfrm>
            <a:off x="7480080" y="3156480"/>
            <a:ext cx="847080" cy="1375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4880" cy="2851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4800" spc="-1" strike="noStrike">
                <a:solidFill>
                  <a:srgbClr val="005f60"/>
                </a:solidFill>
                <a:latin typeface="Arial"/>
              </a:rPr>
              <a:t>GitHub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2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4880" cy="149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8b8b8b"/>
                </a:solidFill>
                <a:latin typeface="Arial"/>
              </a:rPr>
              <a:t>and GitHub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3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5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Where the world builds software (2008-)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6" name="PlaceHolder 3"/>
          <p:cNvSpPr>
            <a:spLocks noGrp="1"/>
          </p:cNvSpPr>
          <p:nvPr>
            <p:ph/>
          </p:nvPr>
        </p:nvSpPr>
        <p:spPr>
          <a:xfrm>
            <a:off x="836640" y="2451960"/>
            <a:ext cx="7798680" cy="326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Open source software development platform, places to store and share git repositories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Currently owned by Microsoft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Applications, packages, plugins, webpages and many more!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Free and private repositories.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7" name="PlaceHolder 4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38" name="Picture 10" descr=""/>
          <p:cNvPicPr/>
          <p:nvPr/>
        </p:nvPicPr>
        <p:blipFill>
          <a:blip r:embed="rId1"/>
          <a:stretch/>
        </p:blipFill>
        <p:spPr>
          <a:xfrm>
            <a:off x="9429480" y="545400"/>
            <a:ext cx="2536920" cy="2289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0" name="PlaceHolder 2"/>
          <p:cNvSpPr>
            <a:spLocks noGrp="1"/>
          </p:cNvSpPr>
          <p:nvPr>
            <p:ph/>
          </p:nvPr>
        </p:nvSpPr>
        <p:spPr>
          <a:xfrm>
            <a:off x="836640" y="127872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Sign up if you haven’t yet!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1" name="PlaceHolder 3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42" name="Picture 8" descr=""/>
          <p:cNvPicPr/>
          <p:nvPr/>
        </p:nvPicPr>
        <p:blipFill>
          <a:blip r:embed="rId1"/>
          <a:stretch/>
        </p:blipFill>
        <p:spPr>
          <a:xfrm>
            <a:off x="641160" y="2102760"/>
            <a:ext cx="5009760" cy="4237200"/>
          </a:xfrm>
          <a:prstGeom prst="rect">
            <a:avLst/>
          </a:prstGeom>
          <a:ln w="0">
            <a:noFill/>
          </a:ln>
        </p:spPr>
      </p:pic>
      <p:pic>
        <p:nvPicPr>
          <p:cNvPr id="1243" name="Picture 11" descr=""/>
          <p:cNvPicPr/>
          <p:nvPr/>
        </p:nvPicPr>
        <p:blipFill>
          <a:blip r:embed="rId2"/>
          <a:stretch/>
        </p:blipFill>
        <p:spPr>
          <a:xfrm>
            <a:off x="6820200" y="2000520"/>
            <a:ext cx="5009760" cy="4237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5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- Dashboard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46" name="Picture 10" descr=""/>
          <p:cNvPicPr/>
          <p:nvPr/>
        </p:nvPicPr>
        <p:blipFill>
          <a:blip r:embed="rId1"/>
          <a:srcRect l="0" t="0" r="0" b="43156"/>
          <a:stretch/>
        </p:blipFill>
        <p:spPr>
          <a:xfrm>
            <a:off x="1041480" y="1246320"/>
            <a:ext cx="10616400" cy="5104080"/>
          </a:xfrm>
          <a:prstGeom prst="rect">
            <a:avLst/>
          </a:prstGeom>
          <a:ln w="0">
            <a:noFill/>
          </a:ln>
        </p:spPr>
      </p:pic>
      <p:sp>
        <p:nvSpPr>
          <p:cNvPr id="1247" name="Content Placeholder 3"/>
          <p:cNvSpPr/>
          <p:nvPr/>
        </p:nvSpPr>
        <p:spPr>
          <a:xfrm>
            <a:off x="10630080" y="826920"/>
            <a:ext cx="1028160" cy="28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Settings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48" name="Straight Arrow Connector 14"/>
          <p:cNvCxnSpPr/>
          <p:nvPr/>
        </p:nvCxnSpPr>
        <p:spPr>
          <a:xfrm flipH="1" flipV="1">
            <a:off x="10998000" y="1220760"/>
            <a:ext cx="354600" cy="7484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49" name="Content Placeholder 3"/>
          <p:cNvSpPr/>
          <p:nvPr/>
        </p:nvSpPr>
        <p:spPr>
          <a:xfrm>
            <a:off x="9194040" y="855720"/>
            <a:ext cx="112896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4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Notifications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50" name="Straight Arrow Connector 16"/>
          <p:cNvCxnSpPr/>
          <p:nvPr/>
        </p:nvCxnSpPr>
        <p:spPr>
          <a:xfrm flipH="1" flipV="1">
            <a:off x="9868680" y="1108800"/>
            <a:ext cx="1029240" cy="7484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51" name="Content Placeholder 3"/>
          <p:cNvSpPr/>
          <p:nvPr/>
        </p:nvSpPr>
        <p:spPr>
          <a:xfrm>
            <a:off x="5731560" y="1022040"/>
            <a:ext cx="112896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4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Notifications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52" name="Straight Arrow Connector 18"/>
          <p:cNvCxnSpPr/>
          <p:nvPr/>
        </p:nvCxnSpPr>
        <p:spPr>
          <a:xfrm flipH="1" flipV="1">
            <a:off x="6406200" y="1275480"/>
            <a:ext cx="1703880" cy="7696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4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- Dashboard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55" name="Picture 10" descr=""/>
          <p:cNvPicPr/>
          <p:nvPr/>
        </p:nvPicPr>
        <p:blipFill>
          <a:blip r:embed="rId1"/>
          <a:srcRect l="0" t="0" r="0" b="43065"/>
          <a:stretch/>
        </p:blipFill>
        <p:spPr>
          <a:xfrm>
            <a:off x="1108800" y="1305000"/>
            <a:ext cx="10497600" cy="5055120"/>
          </a:xfrm>
          <a:prstGeom prst="rect">
            <a:avLst/>
          </a:prstGeom>
          <a:ln w="0">
            <a:noFill/>
          </a:ln>
        </p:spPr>
      </p:pic>
      <p:sp>
        <p:nvSpPr>
          <p:cNvPr id="1256" name="Content Placeholder 3"/>
          <p:cNvSpPr/>
          <p:nvPr/>
        </p:nvSpPr>
        <p:spPr>
          <a:xfrm>
            <a:off x="10630080" y="826920"/>
            <a:ext cx="1028160" cy="28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Settings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57" name="Straight Arrow Connector 14"/>
          <p:cNvCxnSpPr/>
          <p:nvPr/>
        </p:nvCxnSpPr>
        <p:spPr>
          <a:xfrm flipH="1" flipV="1">
            <a:off x="10998000" y="1220760"/>
            <a:ext cx="354600" cy="7484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58" name="Content Placeholder 3"/>
          <p:cNvSpPr/>
          <p:nvPr/>
        </p:nvSpPr>
        <p:spPr>
          <a:xfrm>
            <a:off x="7893360" y="813600"/>
            <a:ext cx="1686240" cy="58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Access you repos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59" name="Straight Arrow Connector 16"/>
          <p:cNvCxnSpPr/>
          <p:nvPr/>
        </p:nvCxnSpPr>
        <p:spPr>
          <a:xfrm flipH="1" flipV="1">
            <a:off x="8458200" y="1220760"/>
            <a:ext cx="1800720" cy="19191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1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– Creating a new repo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2" name="Content Placeholder 3"/>
          <p:cNvSpPr/>
          <p:nvPr/>
        </p:nvSpPr>
        <p:spPr>
          <a:xfrm>
            <a:off x="7014240" y="91224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Make a new repo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63" name="Picture 8" descr=""/>
          <p:cNvPicPr/>
          <p:nvPr/>
        </p:nvPicPr>
        <p:blipFill>
          <a:blip r:embed="rId1"/>
          <a:srcRect l="0" t="0" r="0" b="43050"/>
          <a:stretch/>
        </p:blipFill>
        <p:spPr>
          <a:xfrm>
            <a:off x="1108800" y="1284480"/>
            <a:ext cx="10497600" cy="5056200"/>
          </a:xfrm>
          <a:prstGeom prst="rect">
            <a:avLst/>
          </a:prstGeom>
          <a:ln w="0">
            <a:noFill/>
          </a:ln>
        </p:spPr>
      </p:pic>
      <p:cxnSp>
        <p:nvCxnSpPr>
          <p:cNvPr id="1264" name="Straight Arrow Connector 16"/>
          <p:cNvCxnSpPr/>
          <p:nvPr/>
        </p:nvCxnSpPr>
        <p:spPr>
          <a:xfrm flipH="1" flipV="1">
            <a:off x="8458200" y="1220760"/>
            <a:ext cx="1467720" cy="14850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6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– Creating a new repo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67" name="Picture 8" descr=""/>
          <p:cNvPicPr/>
          <p:nvPr/>
        </p:nvPicPr>
        <p:blipFill>
          <a:blip r:embed="rId1"/>
          <a:srcRect l="0" t="5987" r="0" b="25507"/>
          <a:stretch/>
        </p:blipFill>
        <p:spPr>
          <a:xfrm>
            <a:off x="1401120" y="1350360"/>
            <a:ext cx="8796600" cy="5096880"/>
          </a:xfrm>
          <a:prstGeom prst="rect">
            <a:avLst/>
          </a:prstGeom>
          <a:ln w="0">
            <a:noFill/>
          </a:ln>
        </p:spPr>
      </p:pic>
      <p:cxnSp>
        <p:nvCxnSpPr>
          <p:cNvPr id="1268" name="Straight Arrow Connector 16"/>
          <p:cNvCxnSpPr/>
          <p:nvPr/>
        </p:nvCxnSpPr>
        <p:spPr>
          <a:xfrm flipV="1">
            <a:off x="6095880" y="2262240"/>
            <a:ext cx="3213720" cy="5576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69" name="Content Placeholder 3"/>
          <p:cNvSpPr/>
          <p:nvPr/>
        </p:nvSpPr>
        <p:spPr>
          <a:xfrm>
            <a:off x="8465400" y="197136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3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Usually the same as the local directory.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70" name="Straight Arrow Connector 10"/>
          <p:cNvCxnSpPr/>
          <p:nvPr/>
        </p:nvCxnSpPr>
        <p:spPr>
          <a:xfrm flipV="1">
            <a:off x="4787640" y="5685480"/>
            <a:ext cx="3214080" cy="5576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71" name="Content Placeholder 3"/>
          <p:cNvSpPr/>
          <p:nvPr/>
        </p:nvSpPr>
        <p:spPr>
          <a:xfrm>
            <a:off x="7157160" y="539460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Create!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72" name="Straight Arrow Connector 12"/>
          <p:cNvCxnSpPr/>
          <p:nvPr/>
        </p:nvCxnSpPr>
        <p:spPr>
          <a:xfrm>
            <a:off x="6939720" y="3345840"/>
            <a:ext cx="1627560" cy="10544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73" name="Content Placeholder 3"/>
          <p:cNvSpPr/>
          <p:nvPr/>
        </p:nvSpPr>
        <p:spPr>
          <a:xfrm>
            <a:off x="7702560" y="442512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Things for others!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74" name="Straight Arrow Connector 17"/>
          <p:cNvCxnSpPr/>
          <p:nvPr/>
        </p:nvCxnSpPr>
        <p:spPr>
          <a:xfrm flipH="1" flipV="1">
            <a:off x="2723040" y="4291560"/>
            <a:ext cx="1112760" cy="2556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75" name="Content Placeholder 3"/>
          <p:cNvSpPr/>
          <p:nvPr/>
        </p:nvSpPr>
        <p:spPr>
          <a:xfrm>
            <a:off x="243720" y="390456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2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Do not change these. You will copy files over from your local repo.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76" name="Straight Arrow Connector 19"/>
          <p:cNvCxnSpPr/>
          <p:nvPr/>
        </p:nvCxnSpPr>
        <p:spPr>
          <a:xfrm flipH="1" flipV="1">
            <a:off x="2601000" y="4375080"/>
            <a:ext cx="1395360" cy="7635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cxnSp>
        <p:nvCxnSpPr>
          <p:cNvPr id="1277" name="Straight Arrow Connector 21"/>
          <p:cNvCxnSpPr/>
          <p:nvPr/>
        </p:nvCxnSpPr>
        <p:spPr>
          <a:xfrm flipH="1" flipV="1">
            <a:off x="2346120" y="4375080"/>
            <a:ext cx="1489680" cy="12254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560" cy="1599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200" spc="-1" strike="noStrike">
                <a:solidFill>
                  <a:srgbClr val="005f60"/>
                </a:solidFill>
                <a:latin typeface="Arial"/>
              </a:rPr>
              <a:t>Suggestions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4" name="Content Placeholder 6" descr=""/>
          <p:cNvPicPr/>
          <p:nvPr/>
        </p:nvPicPr>
        <p:blipFill>
          <a:blip r:embed="rId1"/>
          <a:stretch/>
        </p:blipFill>
        <p:spPr>
          <a:xfrm>
            <a:off x="5649480" y="558720"/>
            <a:ext cx="6377400" cy="5739480"/>
          </a:xfrm>
          <a:prstGeom prst="rect">
            <a:avLst/>
          </a:prstGeom>
          <a:ln w="0">
            <a:noFill/>
          </a:ln>
        </p:spPr>
      </p:pic>
      <p:sp>
        <p:nvSpPr>
          <p:cNvPr id="315" name="PlaceHolder 2"/>
          <p:cNvSpPr>
            <a:spLocks noGrp="1"/>
          </p:cNvSpPr>
          <p:nvPr>
            <p:ph/>
          </p:nvPr>
        </p:nvSpPr>
        <p:spPr>
          <a:xfrm>
            <a:off x="83988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Keep all your projects separate!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Use the same project structure: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Input Data (data)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Computer code (code/scripts)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Written documents (doc)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Calculation output (export/output)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9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– The fresh empty repo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80" name="Picture 8" descr=""/>
          <p:cNvPicPr/>
          <p:nvPr/>
        </p:nvPicPr>
        <p:blipFill>
          <a:blip r:embed="rId1"/>
          <a:srcRect l="0" t="0" r="0" b="33482"/>
          <a:stretch/>
        </p:blipFill>
        <p:spPr>
          <a:xfrm>
            <a:off x="2125080" y="1322640"/>
            <a:ext cx="8237520" cy="4634280"/>
          </a:xfrm>
          <a:prstGeom prst="rect">
            <a:avLst/>
          </a:prstGeom>
          <a:ln w="0">
            <a:noFill/>
          </a:ln>
        </p:spPr>
      </p:pic>
      <p:cxnSp>
        <p:nvCxnSpPr>
          <p:cNvPr id="1281" name="Straight Arrow Connector 16"/>
          <p:cNvCxnSpPr/>
          <p:nvPr/>
        </p:nvCxnSpPr>
        <p:spPr>
          <a:xfrm flipH="1" flipV="1">
            <a:off x="1803240" y="3417840"/>
            <a:ext cx="1467720" cy="14850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82" name="Content Placeholder 3"/>
          <p:cNvSpPr/>
          <p:nvPr/>
        </p:nvSpPr>
        <p:spPr>
          <a:xfrm>
            <a:off x="359280" y="310932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This is what you want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83" name="Straight Arrow Connector 7"/>
          <p:cNvCxnSpPr/>
          <p:nvPr/>
        </p:nvCxnSpPr>
        <p:spPr>
          <a:xfrm flipV="1">
            <a:off x="8769600" y="3081960"/>
            <a:ext cx="1297800" cy="9752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84" name="Content Placeholder 3"/>
          <p:cNvSpPr/>
          <p:nvPr/>
        </p:nvSpPr>
        <p:spPr>
          <a:xfrm>
            <a:off x="8758080" y="264816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1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We have already done this mostly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5" name=""/>
          <p:cNvSpPr txBox="1"/>
          <p:nvPr/>
        </p:nvSpPr>
        <p:spPr>
          <a:xfrm>
            <a:off x="8168400" y="4288680"/>
            <a:ext cx="2971800" cy="1955520"/>
          </a:xfrm>
          <a:prstGeom prst="rect">
            <a:avLst/>
          </a:prstGeom>
          <a:solidFill>
            <a:srgbClr val="ff8000"/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Mac Users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Can only use ssh to authenticate!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7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– Add new remote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88" name="Picture 8" descr=""/>
          <p:cNvPicPr/>
          <p:nvPr/>
        </p:nvPicPr>
        <p:blipFill>
          <a:blip r:embed="rId1"/>
          <a:srcRect l="15211" t="47495" r="48962" b="40994"/>
          <a:stretch/>
        </p:blipFill>
        <p:spPr>
          <a:xfrm>
            <a:off x="759240" y="2933280"/>
            <a:ext cx="11432160" cy="3106800"/>
          </a:xfrm>
          <a:prstGeom prst="rect">
            <a:avLst/>
          </a:prstGeom>
          <a:ln w="0">
            <a:noFill/>
          </a:ln>
        </p:spPr>
      </p:pic>
      <p:cxnSp>
        <p:nvCxnSpPr>
          <p:cNvPr id="1289" name="Straight Arrow Connector 16"/>
          <p:cNvCxnSpPr/>
          <p:nvPr/>
        </p:nvCxnSpPr>
        <p:spPr>
          <a:xfrm flipH="1" flipV="1">
            <a:off x="758880" y="1960560"/>
            <a:ext cx="542520" cy="21168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90" name="Content Placeholder 3"/>
          <p:cNvSpPr/>
          <p:nvPr/>
        </p:nvSpPr>
        <p:spPr>
          <a:xfrm>
            <a:off x="-469080" y="162036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Application name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91" name="Straight Arrow Connector 7"/>
          <p:cNvCxnSpPr/>
          <p:nvPr/>
        </p:nvCxnSpPr>
        <p:spPr>
          <a:xfrm flipV="1">
            <a:off x="3966480" y="1824480"/>
            <a:ext cx="5025600" cy="22528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92" name="Content Placeholder 3"/>
          <p:cNvSpPr/>
          <p:nvPr/>
        </p:nvSpPr>
        <p:spPr>
          <a:xfrm>
            <a:off x="8225280" y="1234440"/>
            <a:ext cx="2859480" cy="11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The name of the new remote. You can refer to it from now on using this name!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93" name="Straight Arrow Connector 11"/>
          <p:cNvCxnSpPr/>
          <p:nvPr/>
        </p:nvCxnSpPr>
        <p:spPr>
          <a:xfrm flipV="1">
            <a:off x="2466720" y="2273040"/>
            <a:ext cx="492840" cy="17694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94" name="Content Placeholder 3"/>
          <p:cNvSpPr/>
          <p:nvPr/>
        </p:nvSpPr>
        <p:spPr>
          <a:xfrm>
            <a:off x="1790280" y="1475640"/>
            <a:ext cx="3173040" cy="11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Command: you want to make changes of how your local repository is connected to remotes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95" name="Straight Arrow Connector 13"/>
          <p:cNvCxnSpPr/>
          <p:nvPr/>
        </p:nvCxnSpPr>
        <p:spPr>
          <a:xfrm flipV="1">
            <a:off x="3130560" y="1905840"/>
            <a:ext cx="2684520" cy="21366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296" name="Content Placeholder 3"/>
          <p:cNvSpPr/>
          <p:nvPr/>
        </p:nvSpPr>
        <p:spPr>
          <a:xfrm>
            <a:off x="4963680" y="1485000"/>
            <a:ext cx="2998080" cy="78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You are registering a new remote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7" name="Content Placeholder 3"/>
          <p:cNvSpPr/>
          <p:nvPr/>
        </p:nvSpPr>
        <p:spPr>
          <a:xfrm>
            <a:off x="9407880" y="2264400"/>
            <a:ext cx="2859480" cy="11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The URL of the remote. This is used to identify the remote on the web.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98" name="Straight Arrow Connector 18"/>
          <p:cNvCxnSpPr/>
          <p:nvPr/>
        </p:nvCxnSpPr>
        <p:spPr>
          <a:xfrm flipV="1">
            <a:off x="7525800" y="2801880"/>
            <a:ext cx="2619720" cy="1161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0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– Rename current branch to main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01" name="Picture 8" descr=""/>
          <p:cNvPicPr/>
          <p:nvPr/>
        </p:nvPicPr>
        <p:blipFill>
          <a:blip r:embed="rId1"/>
          <a:srcRect l="15211" t="47495" r="48962" b="43005"/>
          <a:stretch/>
        </p:blipFill>
        <p:spPr>
          <a:xfrm>
            <a:off x="759240" y="2933280"/>
            <a:ext cx="11432160" cy="2563920"/>
          </a:xfrm>
          <a:prstGeom prst="rect">
            <a:avLst/>
          </a:prstGeom>
          <a:ln w="0">
            <a:noFill/>
          </a:ln>
        </p:spPr>
      </p:pic>
      <p:cxnSp>
        <p:nvCxnSpPr>
          <p:cNvPr id="1302" name="Straight Arrow Connector 16"/>
          <p:cNvCxnSpPr/>
          <p:nvPr/>
        </p:nvCxnSpPr>
        <p:spPr>
          <a:xfrm flipH="1" flipV="1">
            <a:off x="758880" y="1960560"/>
            <a:ext cx="460800" cy="25102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03" name="Content Placeholder 3"/>
          <p:cNvSpPr/>
          <p:nvPr/>
        </p:nvSpPr>
        <p:spPr>
          <a:xfrm>
            <a:off x="-469080" y="162036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Application name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04" name="Straight Arrow Connector 7"/>
          <p:cNvCxnSpPr/>
          <p:nvPr/>
        </p:nvCxnSpPr>
        <p:spPr>
          <a:xfrm flipV="1">
            <a:off x="3873240" y="1824480"/>
            <a:ext cx="5118840" cy="28299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05" name="Content Placeholder 3"/>
          <p:cNvSpPr/>
          <p:nvPr/>
        </p:nvSpPr>
        <p:spPr>
          <a:xfrm>
            <a:off x="7977600" y="1465200"/>
            <a:ext cx="2859480" cy="11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The name of the branch (new)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06" name="Straight Arrow Connector 11"/>
          <p:cNvCxnSpPr/>
          <p:nvPr/>
        </p:nvCxnSpPr>
        <p:spPr>
          <a:xfrm flipV="1">
            <a:off x="2286000" y="2273040"/>
            <a:ext cx="673560" cy="21978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07" name="Content Placeholder 3"/>
          <p:cNvSpPr/>
          <p:nvPr/>
        </p:nvSpPr>
        <p:spPr>
          <a:xfrm>
            <a:off x="1785600" y="1622160"/>
            <a:ext cx="2426760" cy="11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Command: you want to do things with branches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08" name="Straight Arrow Connector 13"/>
          <p:cNvCxnSpPr/>
          <p:nvPr/>
        </p:nvCxnSpPr>
        <p:spPr>
          <a:xfrm flipV="1">
            <a:off x="2958840" y="1905840"/>
            <a:ext cx="2856240" cy="256500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09" name="Content Placeholder 3"/>
          <p:cNvSpPr/>
          <p:nvPr/>
        </p:nvSpPr>
        <p:spPr>
          <a:xfrm>
            <a:off x="4609080" y="1497240"/>
            <a:ext cx="2998080" cy="78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Move all contents of current branch to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0" name="PlaceHolder 3"/>
          <p:cNvSpPr>
            <a:spLocks noGrp="1"/>
          </p:cNvSpPr>
          <p:nvPr>
            <p:ph/>
          </p:nvPr>
        </p:nvSpPr>
        <p:spPr>
          <a:xfrm>
            <a:off x="837720" y="5484600"/>
            <a:ext cx="1089648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For political reasons, GitHub does not allow the use of the name master, hence this extra step.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2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– Pushing contents of branch to remote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13" name="Picture 8" descr=""/>
          <p:cNvPicPr/>
          <p:nvPr/>
        </p:nvPicPr>
        <p:blipFill>
          <a:blip r:embed="rId1"/>
          <a:srcRect l="15211" t="47495" r="48962" b="43005"/>
          <a:stretch/>
        </p:blipFill>
        <p:spPr>
          <a:xfrm>
            <a:off x="759240" y="2933280"/>
            <a:ext cx="11432160" cy="2563920"/>
          </a:xfrm>
          <a:prstGeom prst="rect">
            <a:avLst/>
          </a:prstGeom>
          <a:ln w="0">
            <a:noFill/>
          </a:ln>
        </p:spPr>
      </p:pic>
      <p:cxnSp>
        <p:nvCxnSpPr>
          <p:cNvPr id="1314" name="Straight Arrow Connector 16"/>
          <p:cNvCxnSpPr/>
          <p:nvPr/>
        </p:nvCxnSpPr>
        <p:spPr>
          <a:xfrm flipH="1" flipV="1">
            <a:off x="758880" y="1960560"/>
            <a:ext cx="486360" cy="29804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15" name="Content Placeholder 3"/>
          <p:cNvSpPr/>
          <p:nvPr/>
        </p:nvSpPr>
        <p:spPr>
          <a:xfrm>
            <a:off x="-469080" y="162036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Application name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16" name="Straight Arrow Connector 7"/>
          <p:cNvCxnSpPr/>
          <p:nvPr/>
        </p:nvCxnSpPr>
        <p:spPr>
          <a:xfrm flipV="1">
            <a:off x="3536280" y="2028960"/>
            <a:ext cx="4846680" cy="29120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17" name="Content Placeholder 3"/>
          <p:cNvSpPr/>
          <p:nvPr/>
        </p:nvSpPr>
        <p:spPr>
          <a:xfrm>
            <a:off x="7484400" y="1709280"/>
            <a:ext cx="2859480" cy="11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Remote to copy material to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18" name="Straight Arrow Connector 11"/>
          <p:cNvCxnSpPr/>
          <p:nvPr/>
        </p:nvCxnSpPr>
        <p:spPr>
          <a:xfrm flipV="1">
            <a:off x="2148480" y="2273040"/>
            <a:ext cx="811080" cy="26679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19" name="Content Placeholder 3"/>
          <p:cNvSpPr/>
          <p:nvPr/>
        </p:nvSpPr>
        <p:spPr>
          <a:xfrm>
            <a:off x="1785600" y="1622160"/>
            <a:ext cx="2426760" cy="11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Command: you want copy contents from local to remote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20" name="Straight Arrow Connector 13"/>
          <p:cNvCxnSpPr/>
          <p:nvPr/>
        </p:nvCxnSpPr>
        <p:spPr>
          <a:xfrm flipV="1">
            <a:off x="2628720" y="2285280"/>
            <a:ext cx="2693160" cy="2655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21" name="Content Placeholder 3"/>
          <p:cNvSpPr/>
          <p:nvPr/>
        </p:nvSpPr>
        <p:spPr>
          <a:xfrm>
            <a:off x="4485600" y="1690560"/>
            <a:ext cx="2998080" cy="78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Set the default remote and branch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2" name="PlaceHolder 3"/>
          <p:cNvSpPr>
            <a:spLocks noGrp="1"/>
          </p:cNvSpPr>
          <p:nvPr>
            <p:ph/>
          </p:nvPr>
        </p:nvSpPr>
        <p:spPr>
          <a:xfrm>
            <a:off x="837720" y="5484600"/>
            <a:ext cx="10896480" cy="82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000" spc="-1" strike="noStrike">
                <a:solidFill>
                  <a:srgbClr val="000000"/>
                </a:solidFill>
                <a:latin typeface="Arial"/>
              </a:rPr>
              <a:t>GitHub will ask for your credentials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23" name="Straight Arrow Connector 20"/>
          <p:cNvCxnSpPr/>
          <p:nvPr/>
        </p:nvCxnSpPr>
        <p:spPr>
          <a:xfrm flipV="1">
            <a:off x="4693320" y="2837160"/>
            <a:ext cx="4768560" cy="22197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24" name="Content Placeholder 3"/>
          <p:cNvSpPr/>
          <p:nvPr/>
        </p:nvSpPr>
        <p:spPr>
          <a:xfrm>
            <a:off x="8584920" y="2456640"/>
            <a:ext cx="2859480" cy="11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Which branch to push?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6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– Executing this and signing in on windows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7" name="Content Placeholder 3"/>
          <p:cNvSpPr/>
          <p:nvPr/>
        </p:nvSpPr>
        <p:spPr>
          <a:xfrm>
            <a:off x="553320" y="3000240"/>
            <a:ext cx="1887840" cy="7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Most interactive sign in option available on Windows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28" name="Picture 11" descr=""/>
          <p:cNvPicPr/>
          <p:nvPr/>
        </p:nvPicPr>
        <p:blipFill>
          <a:blip r:embed="rId1"/>
          <a:srcRect l="0" t="0" r="42111" b="42127"/>
          <a:stretch/>
        </p:blipFill>
        <p:spPr>
          <a:xfrm>
            <a:off x="4178160" y="1318680"/>
            <a:ext cx="5862960" cy="4885200"/>
          </a:xfrm>
          <a:prstGeom prst="rect">
            <a:avLst/>
          </a:prstGeom>
          <a:ln w="0">
            <a:noFill/>
          </a:ln>
        </p:spPr>
      </p:pic>
      <p:cxnSp>
        <p:nvCxnSpPr>
          <p:cNvPr id="1329" name="Straight Arrow Connector 16"/>
          <p:cNvCxnSpPr/>
          <p:nvPr/>
        </p:nvCxnSpPr>
        <p:spPr>
          <a:xfrm flipH="1" flipV="1">
            <a:off x="2590560" y="3259800"/>
            <a:ext cx="2623680" cy="13759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30" name="Content Placeholder 3"/>
          <p:cNvSpPr/>
          <p:nvPr/>
        </p:nvSpPr>
        <p:spPr>
          <a:xfrm>
            <a:off x="1200240" y="214020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Note branch name change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31" name="Straight Arrow Connector 13"/>
          <p:cNvCxnSpPr/>
          <p:nvPr/>
        </p:nvCxnSpPr>
        <p:spPr>
          <a:xfrm flipH="1" flipV="1">
            <a:off x="3690000" y="2345400"/>
            <a:ext cx="3324600" cy="3553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3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– Executing this and signing in on windows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34" name="Picture 11" descr=""/>
          <p:cNvPicPr/>
          <p:nvPr/>
        </p:nvPicPr>
        <p:blipFill>
          <a:blip r:embed="rId1"/>
          <a:srcRect l="37820" t="14711" r="37296" b="46665"/>
          <a:stretch/>
        </p:blipFill>
        <p:spPr>
          <a:xfrm>
            <a:off x="843480" y="1277640"/>
            <a:ext cx="3888360" cy="5030640"/>
          </a:xfrm>
          <a:prstGeom prst="rect">
            <a:avLst/>
          </a:prstGeom>
          <a:ln w="0">
            <a:noFill/>
          </a:ln>
        </p:spPr>
      </p:pic>
      <p:sp>
        <p:nvSpPr>
          <p:cNvPr id="1335" name="Content Placeholder 3"/>
          <p:cNvSpPr/>
          <p:nvPr/>
        </p:nvSpPr>
        <p:spPr>
          <a:xfrm>
            <a:off x="4926240" y="285912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This is what you want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36" name="Picture 10" descr=""/>
          <p:cNvPicPr/>
          <p:nvPr/>
        </p:nvPicPr>
        <p:blipFill>
          <a:blip r:embed="rId2"/>
          <a:srcRect l="32348" t="8988" r="34286" b="42921"/>
          <a:stretch/>
        </p:blipFill>
        <p:spPr>
          <a:xfrm>
            <a:off x="7561080" y="1427040"/>
            <a:ext cx="4063320" cy="4881240"/>
          </a:xfrm>
          <a:prstGeom prst="rect">
            <a:avLst/>
          </a:prstGeom>
          <a:ln w="0">
            <a:noFill/>
          </a:ln>
        </p:spPr>
      </p:pic>
      <p:cxnSp>
        <p:nvCxnSpPr>
          <p:cNvPr id="1337" name="Straight Arrow Connector 12"/>
          <p:cNvCxnSpPr/>
          <p:nvPr/>
        </p:nvCxnSpPr>
        <p:spPr>
          <a:xfrm flipH="1" flipV="1">
            <a:off x="6234840" y="3269160"/>
            <a:ext cx="3252600" cy="21621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9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– Successful push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0" name="Content Placeholder 3"/>
          <p:cNvSpPr/>
          <p:nvPr/>
        </p:nvSpPr>
        <p:spPr>
          <a:xfrm>
            <a:off x="562680" y="3677040"/>
            <a:ext cx="261720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Transfer stats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41" name="Picture 11" descr=""/>
          <p:cNvPicPr/>
          <p:nvPr/>
        </p:nvPicPr>
        <p:blipFill>
          <a:blip r:embed="rId1"/>
          <a:srcRect l="0" t="0" r="41301" b="53230"/>
          <a:stretch/>
        </p:blipFill>
        <p:spPr>
          <a:xfrm>
            <a:off x="4005000" y="1504800"/>
            <a:ext cx="6879240" cy="4568400"/>
          </a:xfrm>
          <a:prstGeom prst="rect">
            <a:avLst/>
          </a:prstGeom>
          <a:ln w="0">
            <a:noFill/>
          </a:ln>
        </p:spPr>
      </p:pic>
      <p:cxnSp>
        <p:nvCxnSpPr>
          <p:cNvPr id="1342" name="Straight Arrow Connector 16"/>
          <p:cNvCxnSpPr/>
          <p:nvPr/>
        </p:nvCxnSpPr>
        <p:spPr>
          <a:xfrm flipH="1" flipV="1">
            <a:off x="2793960" y="3827520"/>
            <a:ext cx="1016640" cy="2606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43" name="Content Placeholder 3"/>
          <p:cNvSpPr/>
          <p:nvPr/>
        </p:nvSpPr>
        <p:spPr>
          <a:xfrm>
            <a:off x="839880" y="4448160"/>
            <a:ext cx="212904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3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New branch main is created on remote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44" name="Straight Arrow Connector 8"/>
          <p:cNvCxnSpPr/>
          <p:nvPr/>
        </p:nvCxnSpPr>
        <p:spPr>
          <a:xfrm flipH="1" flipV="1">
            <a:off x="2793960" y="4653000"/>
            <a:ext cx="1211760" cy="1609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45" name="Content Placeholder 3"/>
          <p:cNvSpPr/>
          <p:nvPr/>
        </p:nvSpPr>
        <p:spPr>
          <a:xfrm>
            <a:off x="839880" y="5013720"/>
            <a:ext cx="212904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5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And is now in sync with local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46" name="Straight Arrow Connector 12"/>
          <p:cNvCxnSpPr/>
          <p:nvPr/>
        </p:nvCxnSpPr>
        <p:spPr>
          <a:xfrm flipH="1">
            <a:off x="2986920" y="5203440"/>
            <a:ext cx="1018800" cy="7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8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– Successful push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49" name="Picture 11" descr=""/>
          <p:cNvPicPr/>
          <p:nvPr/>
        </p:nvPicPr>
        <p:blipFill>
          <a:blip r:embed="rId1"/>
          <a:stretch/>
        </p:blipFill>
        <p:spPr>
          <a:xfrm>
            <a:off x="1504080" y="1475640"/>
            <a:ext cx="9786240" cy="4700520"/>
          </a:xfrm>
          <a:prstGeom prst="rect">
            <a:avLst/>
          </a:prstGeom>
          <a:ln w="0">
            <a:noFill/>
          </a:ln>
        </p:spPr>
      </p:pic>
      <p:sp>
        <p:nvSpPr>
          <p:cNvPr id="1350" name="Content Placeholder 3"/>
          <p:cNvSpPr/>
          <p:nvPr/>
        </p:nvSpPr>
        <p:spPr>
          <a:xfrm>
            <a:off x="3966120" y="4518000"/>
            <a:ext cx="212904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1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A Readme is quite useful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51" name="Straight Arrow Connector 12"/>
          <p:cNvCxnSpPr/>
          <p:nvPr/>
        </p:nvCxnSpPr>
        <p:spPr>
          <a:xfrm flipH="1">
            <a:off x="5888520" y="4063680"/>
            <a:ext cx="1401840" cy="4546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3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Writing a Readme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4" name="Picture 11" descr=""/>
          <p:cNvPicPr/>
          <p:nvPr/>
        </p:nvPicPr>
        <p:blipFill>
          <a:blip r:embed="rId1"/>
          <a:stretch/>
        </p:blipFill>
        <p:spPr>
          <a:xfrm>
            <a:off x="5041800" y="526680"/>
            <a:ext cx="7149240" cy="5706000"/>
          </a:xfrm>
          <a:prstGeom prst="rect">
            <a:avLst/>
          </a:prstGeom>
          <a:ln w="0">
            <a:noFill/>
          </a:ln>
        </p:spPr>
      </p:pic>
      <p:sp>
        <p:nvSpPr>
          <p:cNvPr id="1355" name="PlaceHolder 3"/>
          <p:cNvSpPr>
            <a:spLocks noGrp="1"/>
          </p:cNvSpPr>
          <p:nvPr>
            <p:ph/>
          </p:nvPr>
        </p:nvSpPr>
        <p:spPr>
          <a:xfrm>
            <a:off x="839880" y="1690560"/>
            <a:ext cx="4048920" cy="480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Default format is </a:t>
            </a:r>
            <a:r>
              <a:rPr b="1" lang="en-GB" sz="2400" spc="-1" strike="noStrike">
                <a:solidFill>
                  <a:srgbClr val="000000"/>
                </a:solidFill>
                <a:latin typeface="Arial"/>
              </a:rPr>
              <a:t>markdown (later)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You can work on files using GitHub’s interface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Save the defaults, by clicking on the green button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Note that you are technically creating a new commit!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6" name="Content Placeholder 3"/>
          <p:cNvSpPr/>
          <p:nvPr/>
        </p:nvSpPr>
        <p:spPr>
          <a:xfrm>
            <a:off x="9118800" y="1690560"/>
            <a:ext cx="212904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3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File name: .md is for markdown.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57" name="Straight Arrow Connector 13"/>
          <p:cNvCxnSpPr/>
          <p:nvPr/>
        </p:nvCxnSpPr>
        <p:spPr>
          <a:xfrm>
            <a:off x="7200720" y="1621080"/>
            <a:ext cx="1889280" cy="2318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58" name="Content Placeholder 3"/>
          <p:cNvSpPr/>
          <p:nvPr/>
        </p:nvSpPr>
        <p:spPr>
          <a:xfrm>
            <a:off x="8931960" y="2264400"/>
            <a:ext cx="212904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3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Some default content, we will visit this again.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59" name="Straight Arrow Connector 15"/>
          <p:cNvCxnSpPr/>
          <p:nvPr/>
        </p:nvCxnSpPr>
        <p:spPr>
          <a:xfrm>
            <a:off x="6908760" y="1907640"/>
            <a:ext cx="1994760" cy="51876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60" name="Content Placeholder 3"/>
          <p:cNvSpPr/>
          <p:nvPr/>
        </p:nvSpPr>
        <p:spPr>
          <a:xfrm>
            <a:off x="8394840" y="3751200"/>
            <a:ext cx="212904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1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Default commit message.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61" name="Straight Arrow Connector 17"/>
          <p:cNvCxnSpPr/>
          <p:nvPr/>
        </p:nvCxnSpPr>
        <p:spPr>
          <a:xfrm flipV="1">
            <a:off x="7200720" y="4117680"/>
            <a:ext cx="1889280" cy="8884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PlaceHolder 1"/>
          <p:cNvSpPr>
            <a:spLocks noGrp="1"/>
          </p:cNvSpPr>
          <p:nvPr>
            <p:ph/>
          </p:nvPr>
        </p:nvSpPr>
        <p:spPr>
          <a:xfrm>
            <a:off x="4585320" y="6548400"/>
            <a:ext cx="2428200" cy="2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3" name="PlaceHolder 2"/>
          <p:cNvSpPr>
            <a:spLocks noGrp="1"/>
          </p:cNvSpPr>
          <p:nvPr>
            <p:ph type="title"/>
          </p:nvPr>
        </p:nvSpPr>
        <p:spPr>
          <a:xfrm>
            <a:off x="839880" y="365040"/>
            <a:ext cx="1181592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pc="-1" strike="noStrike">
                <a:solidFill>
                  <a:srgbClr val="005f60"/>
                </a:solidFill>
                <a:latin typeface="Arial"/>
              </a:rPr>
              <a:t>GitHub – Changing the remote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64" name="Picture 11" descr=""/>
          <p:cNvPicPr/>
          <p:nvPr/>
        </p:nvPicPr>
        <p:blipFill>
          <a:blip r:embed="rId1"/>
          <a:stretch/>
        </p:blipFill>
        <p:spPr>
          <a:xfrm>
            <a:off x="1504080" y="1565280"/>
            <a:ext cx="9786240" cy="4521600"/>
          </a:xfrm>
          <a:prstGeom prst="rect">
            <a:avLst/>
          </a:prstGeom>
          <a:ln w="0">
            <a:noFill/>
          </a:ln>
        </p:spPr>
      </p:pic>
      <p:sp>
        <p:nvSpPr>
          <p:cNvPr id="1365" name="Content Placeholder 3"/>
          <p:cNvSpPr/>
          <p:nvPr/>
        </p:nvSpPr>
        <p:spPr>
          <a:xfrm>
            <a:off x="335520" y="4053240"/>
            <a:ext cx="116784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3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Readme file now added!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66" name="Straight Arrow Connector 12"/>
          <p:cNvCxnSpPr/>
          <p:nvPr/>
        </p:nvCxnSpPr>
        <p:spPr>
          <a:xfrm flipH="1">
            <a:off x="1503720" y="3826080"/>
            <a:ext cx="1401840" cy="45468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67" name="Content Placeholder 3"/>
          <p:cNvSpPr/>
          <p:nvPr/>
        </p:nvSpPr>
        <p:spPr>
          <a:xfrm>
            <a:off x="4521600" y="4280040"/>
            <a:ext cx="2491560" cy="55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Beautifully rendered markdown document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68" name="Straight Arrow Connector 8"/>
          <p:cNvCxnSpPr/>
          <p:nvPr/>
        </p:nvCxnSpPr>
        <p:spPr>
          <a:xfrm flipV="1">
            <a:off x="5460840" y="3710880"/>
            <a:ext cx="4255200" cy="21384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  <p:sp>
        <p:nvSpPr>
          <p:cNvPr id="1369" name="Content Placeholder 3"/>
          <p:cNvSpPr/>
          <p:nvPr/>
        </p:nvSpPr>
        <p:spPr>
          <a:xfrm>
            <a:off x="9795600" y="3429000"/>
            <a:ext cx="1786320" cy="85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The message of the last commit that modified the file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0" name="Content Placeholder 3"/>
          <p:cNvSpPr/>
          <p:nvPr/>
        </p:nvSpPr>
        <p:spPr>
          <a:xfrm>
            <a:off x="7411680" y="858240"/>
            <a:ext cx="1786320" cy="85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The very last commit’s hash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71" name="Straight Arrow Connector 15"/>
          <p:cNvCxnSpPr/>
          <p:nvPr/>
        </p:nvCxnSpPr>
        <p:spPr>
          <a:xfrm flipV="1">
            <a:off x="7120440" y="1396800"/>
            <a:ext cx="932040" cy="1635120"/>
          </a:xfrm>
          <a:prstGeom prst="straightConnector1">
            <a:avLst/>
          </a:prstGeom>
          <a:ln w="22225">
            <a:solidFill>
              <a:srgbClr val="ff0000"/>
            </a:solidFill>
            <a:round/>
            <a:headEnd len="lg" type="triangle" w="lg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APW 2022">
      <a:dk1>
        <a:srgbClr val="000000"/>
      </a:dk1>
      <a:lt1>
        <a:srgbClr val="ffffff"/>
      </a:lt1>
      <a:dk2>
        <a:srgbClr val="005f60"/>
      </a:dk2>
      <a:lt2>
        <a:srgbClr val="b7dbca"/>
      </a:lt2>
      <a:accent1>
        <a:srgbClr val="005f60"/>
      </a:accent1>
      <a:accent2>
        <a:srgbClr val="008083"/>
      </a:accent2>
      <a:accent3>
        <a:srgbClr val="249ea0"/>
      </a:accent3>
      <a:accent4>
        <a:srgbClr val="faab36"/>
      </a:accent4>
      <a:accent5>
        <a:srgbClr val="f78104"/>
      </a:accent5>
      <a:accent6>
        <a:srgbClr val="fd5901"/>
      </a:accent6>
      <a:hlink>
        <a:srgbClr val="2bbfc1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APW 2022">
      <a:dk1>
        <a:srgbClr val="000000"/>
      </a:dk1>
      <a:lt1>
        <a:srgbClr val="ffffff"/>
      </a:lt1>
      <a:dk2>
        <a:srgbClr val="005f60"/>
      </a:dk2>
      <a:lt2>
        <a:srgbClr val="b7dbca"/>
      </a:lt2>
      <a:accent1>
        <a:srgbClr val="005f60"/>
      </a:accent1>
      <a:accent2>
        <a:srgbClr val="008083"/>
      </a:accent2>
      <a:accent3>
        <a:srgbClr val="249ea0"/>
      </a:accent3>
      <a:accent4>
        <a:srgbClr val="faab36"/>
      </a:accent4>
      <a:accent5>
        <a:srgbClr val="f78104"/>
      </a:accent5>
      <a:accent6>
        <a:srgbClr val="fd5901"/>
      </a:accent6>
      <a:hlink>
        <a:srgbClr val="2bbfc1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APW 2022">
      <a:dk1>
        <a:srgbClr val="000000"/>
      </a:dk1>
      <a:lt1>
        <a:srgbClr val="ffffff"/>
      </a:lt1>
      <a:dk2>
        <a:srgbClr val="005f60"/>
      </a:dk2>
      <a:lt2>
        <a:srgbClr val="b7dbca"/>
      </a:lt2>
      <a:accent1>
        <a:srgbClr val="005f60"/>
      </a:accent1>
      <a:accent2>
        <a:srgbClr val="008083"/>
      </a:accent2>
      <a:accent3>
        <a:srgbClr val="249ea0"/>
      </a:accent3>
      <a:accent4>
        <a:srgbClr val="faab36"/>
      </a:accent4>
      <a:accent5>
        <a:srgbClr val="f78104"/>
      </a:accent5>
      <a:accent6>
        <a:srgbClr val="fd5901"/>
      </a:accent6>
      <a:hlink>
        <a:srgbClr val="2bbfc1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APW 2022">
      <a:dk1>
        <a:srgbClr val="000000"/>
      </a:dk1>
      <a:lt1>
        <a:srgbClr val="ffffff"/>
      </a:lt1>
      <a:dk2>
        <a:srgbClr val="005f60"/>
      </a:dk2>
      <a:lt2>
        <a:srgbClr val="b7dbca"/>
      </a:lt2>
      <a:accent1>
        <a:srgbClr val="005f60"/>
      </a:accent1>
      <a:accent2>
        <a:srgbClr val="008083"/>
      </a:accent2>
      <a:accent3>
        <a:srgbClr val="249ea0"/>
      </a:accent3>
      <a:accent4>
        <a:srgbClr val="faab36"/>
      </a:accent4>
      <a:accent5>
        <a:srgbClr val="f78104"/>
      </a:accent5>
      <a:accent6>
        <a:srgbClr val="fd5901"/>
      </a:accent6>
      <a:hlink>
        <a:srgbClr val="2bbfc1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APW 2022">
      <a:dk1>
        <a:srgbClr val="000000"/>
      </a:dk1>
      <a:lt1>
        <a:srgbClr val="ffffff"/>
      </a:lt1>
      <a:dk2>
        <a:srgbClr val="005f60"/>
      </a:dk2>
      <a:lt2>
        <a:srgbClr val="b7dbca"/>
      </a:lt2>
      <a:accent1>
        <a:srgbClr val="005f60"/>
      </a:accent1>
      <a:accent2>
        <a:srgbClr val="008083"/>
      </a:accent2>
      <a:accent3>
        <a:srgbClr val="249ea0"/>
      </a:accent3>
      <a:accent4>
        <a:srgbClr val="faab36"/>
      </a:accent4>
      <a:accent5>
        <a:srgbClr val="f78104"/>
      </a:accent5>
      <a:accent6>
        <a:srgbClr val="fd5901"/>
      </a:accent6>
      <a:hlink>
        <a:srgbClr val="2bbfc1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5f60"/>
      </a:dk2>
      <a:lt2>
        <a:srgbClr val="b7dbca"/>
      </a:lt2>
      <a:accent1>
        <a:srgbClr val="005f60"/>
      </a:accent1>
      <a:accent2>
        <a:srgbClr val="008083"/>
      </a:accent2>
      <a:accent3>
        <a:srgbClr val="249ea0"/>
      </a:accent3>
      <a:accent4>
        <a:srgbClr val="faab36"/>
      </a:accent4>
      <a:accent5>
        <a:srgbClr val="f78104"/>
      </a:accent5>
      <a:accent6>
        <a:srgbClr val="fd5901"/>
      </a:accent6>
      <a:hlink>
        <a:srgbClr val="2bbfc1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5f60"/>
      </a:dk2>
      <a:lt2>
        <a:srgbClr val="b7dbca"/>
      </a:lt2>
      <a:accent1>
        <a:srgbClr val="005f60"/>
      </a:accent1>
      <a:accent2>
        <a:srgbClr val="008083"/>
      </a:accent2>
      <a:accent3>
        <a:srgbClr val="249ea0"/>
      </a:accent3>
      <a:accent4>
        <a:srgbClr val="faab36"/>
      </a:accent4>
      <a:accent5>
        <a:srgbClr val="f78104"/>
      </a:accent5>
      <a:accent6>
        <a:srgbClr val="fd5901"/>
      </a:accent6>
      <a:hlink>
        <a:srgbClr val="2bbfc1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1127</TotalTime>
  <Application>LibreOffice/7.4.6.2$Linux_X86_64 LibreOffice_project/5b1f5509c2decdade7fda905e3e1429a67acd63d</Application>
  <AppVersion>15.0000</AppVersion>
  <Words>3398</Words>
  <Paragraphs>681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2022-08-16T10:15:39Z</dcterms:created>
  <dc:creator>Emma Dunne (Geography, Earth and Environmental Sciences)</dc:creator>
  <dc:description/>
  <dc:language>en-US</dc:language>
  <cp:lastModifiedBy>Adam Kocsis</cp:lastModifiedBy>
  <dcterms:modified xsi:type="dcterms:W3CDTF">2023-08-20T21:33:25Z</dcterms:modified>
  <cp:revision>153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</vt:i4>
  </property>
  <property fmtid="{D5CDD505-2E9C-101B-9397-08002B2CF9AE}" pid="3" name="PresentationFormat">
    <vt:lpwstr>Widescreen</vt:lpwstr>
  </property>
  <property fmtid="{D5CDD505-2E9C-101B-9397-08002B2CF9AE}" pid="4" name="Slides">
    <vt:i4>98</vt:i4>
  </property>
</Properties>
</file>